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290" r:id="rId3"/>
    <p:sldId id="370" r:id="rId4"/>
    <p:sldId id="371" r:id="rId5"/>
    <p:sldId id="263" r:id="rId6"/>
    <p:sldId id="291" r:id="rId7"/>
    <p:sldId id="381" r:id="rId8"/>
    <p:sldId id="259" r:id="rId9"/>
    <p:sldId id="372" r:id="rId10"/>
    <p:sldId id="382" r:id="rId11"/>
    <p:sldId id="283" r:id="rId12"/>
    <p:sldId id="375" r:id="rId13"/>
    <p:sldId id="284" r:id="rId14"/>
    <p:sldId id="383" r:id="rId15"/>
    <p:sldId id="292" r:id="rId16"/>
    <p:sldId id="267" r:id="rId17"/>
    <p:sldId id="385" r:id="rId18"/>
    <p:sldId id="276" r:id="rId19"/>
    <p:sldId id="378" r:id="rId20"/>
    <p:sldId id="387" r:id="rId21"/>
    <p:sldId id="379" r:id="rId22"/>
    <p:sldId id="293" r:id="rId23"/>
    <p:sldId id="264" r:id="rId24"/>
    <p:sldId id="388" r:id="rId25"/>
    <p:sldId id="365" r:id="rId26"/>
    <p:sldId id="363" r:id="rId27"/>
    <p:sldId id="368" r:id="rId28"/>
    <p:sldId id="390" r:id="rId29"/>
    <p:sldId id="27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BB3BF6-F0A9-4AA0-93E6-E0042D2C1AC1}" v="3" dt="2025-04-15T15:30:38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97" autoAdjust="0"/>
  </p:normalViewPr>
  <p:slideViewPr>
    <p:cSldViewPr>
      <p:cViewPr>
        <p:scale>
          <a:sx n="75" d="100"/>
          <a:sy n="75" d="100"/>
        </p:scale>
        <p:origin x="22" y="-1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C1399BCD-AB53-4EA1-9D19-6DA5D65A2E25}"/>
    <pc:docChg chg="modSld">
      <pc:chgData name="Kal Rabb" userId="3edf06299a4717ec" providerId="LiveId" clId="{C1399BCD-AB53-4EA1-9D19-6DA5D65A2E25}" dt="2018-12-31T13:27:30.507" v="3" actId="1036"/>
      <pc:docMkLst>
        <pc:docMk/>
      </pc:docMkLst>
      <pc:sldChg chg="modSp">
        <pc:chgData name="Kal Rabb" userId="3edf06299a4717ec" providerId="LiveId" clId="{C1399BCD-AB53-4EA1-9D19-6DA5D65A2E25}" dt="2018-12-31T13:27:30.507" v="3" actId="1036"/>
        <pc:sldMkLst>
          <pc:docMk/>
          <pc:sldMk cId="293460146" sldId="278"/>
        </pc:sldMkLst>
      </pc:sldChg>
      <pc:sldChg chg="modSp">
        <pc:chgData name="Kal Rabb" userId="3edf06299a4717ec" providerId="LiveId" clId="{C1399BCD-AB53-4EA1-9D19-6DA5D65A2E25}" dt="2018-12-31T13:26:24.971" v="1" actId="14100"/>
        <pc:sldMkLst>
          <pc:docMk/>
          <pc:sldMk cId="3037193020" sldId="291"/>
        </pc:sldMkLst>
      </pc:sldChg>
    </pc:docChg>
  </pc:docChgLst>
  <pc:docChgLst>
    <pc:chgData name="Kal Rabb" userId="3edf06299a4717ec" providerId="LiveId" clId="{0919E0F0-BA6D-444E-B08F-C89E388E6C86}"/>
    <pc:docChg chg="custSel addSld modSld sldOrd">
      <pc:chgData name="Kal Rabb" userId="3edf06299a4717ec" providerId="LiveId" clId="{0919E0F0-BA6D-444E-B08F-C89E388E6C86}" dt="2020-09-10T12:42:56.924" v="947"/>
      <pc:docMkLst>
        <pc:docMk/>
      </pc:docMkLst>
      <pc:sldChg chg="modSp mod">
        <pc:chgData name="Kal Rabb" userId="3edf06299a4717ec" providerId="LiveId" clId="{0919E0F0-BA6D-444E-B08F-C89E388E6C86}" dt="2020-09-01T12:32:05.804" v="721" actId="113"/>
        <pc:sldMkLst>
          <pc:docMk/>
          <pc:sldMk cId="0" sldId="276"/>
        </pc:sldMkLst>
      </pc:sldChg>
      <pc:sldChg chg="addSp delSp modSp new mod ord">
        <pc:chgData name="Kal Rabb" userId="3edf06299a4717ec" providerId="LiveId" clId="{0919E0F0-BA6D-444E-B08F-C89E388E6C86}" dt="2020-09-01T12:31:42.959" v="690" actId="20577"/>
        <pc:sldMkLst>
          <pc:docMk/>
          <pc:sldMk cId="669472386" sldId="292"/>
        </pc:sldMkLst>
      </pc:sldChg>
      <pc:sldChg chg="addSp delSp modSp new mod">
        <pc:chgData name="Kal Rabb" userId="3edf06299a4717ec" providerId="LiveId" clId="{0919E0F0-BA6D-444E-B08F-C89E388E6C86}" dt="2020-09-10T12:42:56.924" v="947"/>
        <pc:sldMkLst>
          <pc:docMk/>
          <pc:sldMk cId="347910546" sldId="293"/>
        </pc:sldMkLst>
      </pc:sldChg>
    </pc:docChg>
  </pc:docChgLst>
  <pc:docChgLst>
    <pc:chgData name="Kal Rabb" userId="3edf06299a4717ec" providerId="LiveId" clId="{9DBB3BF6-F0A9-4AA0-93E6-E0042D2C1AC1}"/>
    <pc:docChg chg="custSel addSld delSld modSld">
      <pc:chgData name="Kal Rabb" userId="3edf06299a4717ec" providerId="LiveId" clId="{9DBB3BF6-F0A9-4AA0-93E6-E0042D2C1AC1}" dt="2025-04-15T15:32:11.167" v="38" actId="47"/>
      <pc:docMkLst>
        <pc:docMk/>
      </pc:docMkLst>
      <pc:sldChg chg="modSp add mod">
        <pc:chgData name="Kal Rabb" userId="3edf06299a4717ec" providerId="LiveId" clId="{9DBB3BF6-F0A9-4AA0-93E6-E0042D2C1AC1}" dt="2025-04-15T15:28:34.011" v="4" actId="14100"/>
        <pc:sldMkLst>
          <pc:docMk/>
          <pc:sldMk cId="0" sldId="264"/>
        </pc:sldMkLst>
        <pc:spChg chg="mod">
          <ac:chgData name="Kal Rabb" userId="3edf06299a4717ec" providerId="LiveId" clId="{9DBB3BF6-F0A9-4AA0-93E6-E0042D2C1AC1}" dt="2025-04-15T15:28:34.011" v="4" actId="14100"/>
          <ac:spMkLst>
            <pc:docMk/>
            <pc:sldMk cId="0" sldId="264"/>
            <ac:spMk id="3" creationId="{472DE865-B03B-1D1B-94ED-62E0DEAD9612}"/>
          </ac:spMkLst>
        </pc:spChg>
        <pc:spChg chg="mod">
          <ac:chgData name="Kal Rabb" userId="3edf06299a4717ec" providerId="LiveId" clId="{9DBB3BF6-F0A9-4AA0-93E6-E0042D2C1AC1}" dt="2025-04-15T15:28:29.957" v="3" actId="27636"/>
          <ac:spMkLst>
            <pc:docMk/>
            <pc:sldMk cId="0" sldId="264"/>
            <ac:spMk id="9218" creationId="{DAF6914C-46BA-6E04-8FE7-9088E78936A6}"/>
          </ac:spMkLst>
        </pc:spChg>
      </pc:sldChg>
      <pc:sldChg chg="modSp add del mod">
        <pc:chgData name="Kal Rabb" userId="3edf06299a4717ec" providerId="LiveId" clId="{9DBB3BF6-F0A9-4AA0-93E6-E0042D2C1AC1}" dt="2025-04-15T15:32:11.167" v="38" actId="47"/>
        <pc:sldMkLst>
          <pc:docMk/>
          <pc:sldMk cId="0" sldId="319"/>
        </pc:sldMkLst>
        <pc:spChg chg="mod">
          <ac:chgData name="Kal Rabb" userId="3edf06299a4717ec" providerId="LiveId" clId="{9DBB3BF6-F0A9-4AA0-93E6-E0042D2C1AC1}" dt="2025-04-15T15:32:08.330" v="37" actId="27636"/>
          <ac:spMkLst>
            <pc:docMk/>
            <pc:sldMk cId="0" sldId="319"/>
            <ac:spMk id="14338" creationId="{1C07DC45-155E-649B-352C-C6D9CC697234}"/>
          </ac:spMkLst>
        </pc:spChg>
        <pc:spChg chg="mod">
          <ac:chgData name="Kal Rabb" userId="3edf06299a4717ec" providerId="LiveId" clId="{9DBB3BF6-F0A9-4AA0-93E6-E0042D2C1AC1}" dt="2025-04-15T15:32:00.548" v="33" actId="1076"/>
          <ac:spMkLst>
            <pc:docMk/>
            <pc:sldMk cId="0" sldId="319"/>
            <ac:spMk id="14339" creationId="{4913313A-BFEC-2B37-4AFC-CA6A8B4B538B}"/>
          </ac:spMkLst>
        </pc:spChg>
      </pc:sldChg>
      <pc:sldChg chg="modSp add mod">
        <pc:chgData name="Kal Rabb" userId="3edf06299a4717ec" providerId="LiveId" clId="{9DBB3BF6-F0A9-4AA0-93E6-E0042D2C1AC1}" dt="2025-04-15T15:30:47.442" v="18" actId="1076"/>
        <pc:sldMkLst>
          <pc:docMk/>
          <pc:sldMk cId="0" sldId="360"/>
        </pc:sldMkLst>
        <pc:spChg chg="mod">
          <ac:chgData name="Kal Rabb" userId="3edf06299a4717ec" providerId="LiveId" clId="{9DBB3BF6-F0A9-4AA0-93E6-E0042D2C1AC1}" dt="2025-04-15T15:30:47.442" v="18" actId="1076"/>
          <ac:spMkLst>
            <pc:docMk/>
            <pc:sldMk cId="0" sldId="360"/>
            <ac:spMk id="4098" creationId="{711644E3-D558-6059-23E3-4420BD0F7BEB}"/>
          </ac:spMkLst>
        </pc:spChg>
        <pc:spChg chg="mod">
          <ac:chgData name="Kal Rabb" userId="3edf06299a4717ec" providerId="LiveId" clId="{9DBB3BF6-F0A9-4AA0-93E6-E0042D2C1AC1}" dt="2025-04-15T15:29:42.054" v="8" actId="1076"/>
          <ac:spMkLst>
            <pc:docMk/>
            <pc:sldMk cId="0" sldId="360"/>
            <ac:spMk id="4099" creationId="{95AF2097-871A-DA45-38E2-1D252E76197C}"/>
          </ac:spMkLst>
        </pc:spChg>
      </pc:sldChg>
      <pc:sldChg chg="modSp add mod">
        <pc:chgData name="Kal Rabb" userId="3edf06299a4717ec" providerId="LiveId" clId="{9DBB3BF6-F0A9-4AA0-93E6-E0042D2C1AC1}" dt="2025-04-15T15:31:09.605" v="24" actId="14100"/>
        <pc:sldMkLst>
          <pc:docMk/>
          <pc:sldMk cId="0" sldId="363"/>
        </pc:sldMkLst>
        <pc:spChg chg="mod">
          <ac:chgData name="Kal Rabb" userId="3edf06299a4717ec" providerId="LiveId" clId="{9DBB3BF6-F0A9-4AA0-93E6-E0042D2C1AC1}" dt="2025-04-15T15:31:09.605" v="24" actId="14100"/>
          <ac:spMkLst>
            <pc:docMk/>
            <pc:sldMk cId="0" sldId="363"/>
            <ac:spMk id="9218" creationId="{58779657-89C7-728E-F13C-92BAB603FAE0}"/>
          </ac:spMkLst>
        </pc:spChg>
        <pc:spChg chg="mod">
          <ac:chgData name="Kal Rabb" userId="3edf06299a4717ec" providerId="LiveId" clId="{9DBB3BF6-F0A9-4AA0-93E6-E0042D2C1AC1}" dt="2025-04-15T15:31:04.666" v="22" actId="1076"/>
          <ac:spMkLst>
            <pc:docMk/>
            <pc:sldMk cId="0" sldId="363"/>
            <ac:spMk id="21507" creationId="{7A5B2088-81B2-D3B2-0077-026E35BFC97F}"/>
          </ac:spMkLst>
        </pc:spChg>
      </pc:sldChg>
      <pc:sldChg chg="modSp add del mod">
        <pc:chgData name="Kal Rabb" userId="3edf06299a4717ec" providerId="LiveId" clId="{9DBB3BF6-F0A9-4AA0-93E6-E0042D2C1AC1}" dt="2025-04-15T15:31:21.489" v="25" actId="2696"/>
        <pc:sldMkLst>
          <pc:docMk/>
          <pc:sldMk cId="0" sldId="364"/>
        </pc:sldMkLst>
        <pc:spChg chg="mod">
          <ac:chgData name="Kal Rabb" userId="3edf06299a4717ec" providerId="LiveId" clId="{9DBB3BF6-F0A9-4AA0-93E6-E0042D2C1AC1}" dt="2025-04-15T15:30:38.786" v="14" actId="27636"/>
          <ac:spMkLst>
            <pc:docMk/>
            <pc:sldMk cId="0" sldId="364"/>
            <ac:spMk id="10242" creationId="{F5B94246-AA3A-3D54-B41F-C228376F3E00}"/>
          </ac:spMkLst>
        </pc:spChg>
      </pc:sldChg>
      <pc:sldChg chg="modSp add mod">
        <pc:chgData name="Kal Rabb" userId="3edf06299a4717ec" providerId="LiveId" clId="{9DBB3BF6-F0A9-4AA0-93E6-E0042D2C1AC1}" dt="2025-04-15T15:30:57.425" v="21" actId="27636"/>
        <pc:sldMkLst>
          <pc:docMk/>
          <pc:sldMk cId="0" sldId="365"/>
        </pc:sldMkLst>
        <pc:spChg chg="mod">
          <ac:chgData name="Kal Rabb" userId="3edf06299a4717ec" providerId="LiveId" clId="{9DBB3BF6-F0A9-4AA0-93E6-E0042D2C1AC1}" dt="2025-04-15T15:30:57.425" v="21" actId="27636"/>
          <ac:spMkLst>
            <pc:docMk/>
            <pc:sldMk cId="0" sldId="365"/>
            <ac:spMk id="8194" creationId="{8E83E56B-98CA-7D43-4CA5-D9B5AD93EA23}"/>
          </ac:spMkLst>
        </pc:spChg>
        <pc:spChg chg="mod">
          <ac:chgData name="Kal Rabb" userId="3edf06299a4717ec" providerId="LiveId" clId="{9DBB3BF6-F0A9-4AA0-93E6-E0042D2C1AC1}" dt="2025-04-15T15:30:53.450" v="19" actId="1076"/>
          <ac:spMkLst>
            <pc:docMk/>
            <pc:sldMk cId="0" sldId="365"/>
            <ac:spMk id="9219" creationId="{F0CC747E-ED09-FA7F-5AA7-03B925316ECA}"/>
          </ac:spMkLst>
        </pc:spChg>
      </pc:sldChg>
      <pc:sldChg chg="modSp add mod">
        <pc:chgData name="Kal Rabb" userId="3edf06299a4717ec" providerId="LiveId" clId="{9DBB3BF6-F0A9-4AA0-93E6-E0042D2C1AC1}" dt="2025-04-15T15:31:52.977" v="32" actId="1076"/>
        <pc:sldMkLst>
          <pc:docMk/>
          <pc:sldMk cId="0" sldId="368"/>
        </pc:sldMkLst>
        <pc:spChg chg="mod">
          <ac:chgData name="Kal Rabb" userId="3edf06299a4717ec" providerId="LiveId" clId="{9DBB3BF6-F0A9-4AA0-93E6-E0042D2C1AC1}" dt="2025-04-15T15:31:52.977" v="32" actId="1076"/>
          <ac:spMkLst>
            <pc:docMk/>
            <pc:sldMk cId="0" sldId="368"/>
            <ac:spMk id="3" creationId="{189FC867-3161-8C96-A832-DA293A991D3E}"/>
          </ac:spMkLst>
        </pc:spChg>
        <pc:spChg chg="mod">
          <ac:chgData name="Kal Rabb" userId="3edf06299a4717ec" providerId="LiveId" clId="{9DBB3BF6-F0A9-4AA0-93E6-E0042D2C1AC1}" dt="2025-04-15T15:30:38.813" v="15" actId="27636"/>
          <ac:spMkLst>
            <pc:docMk/>
            <pc:sldMk cId="0" sldId="368"/>
            <ac:spMk id="12290" creationId="{283AC806-75A1-1F85-3B9A-4923D58A25F6}"/>
          </ac:spMkLst>
        </pc:spChg>
      </pc:sldChg>
      <pc:sldChg chg="modSp add mod">
        <pc:chgData name="Kal Rabb" userId="3edf06299a4717ec" providerId="LiveId" clId="{9DBB3BF6-F0A9-4AA0-93E6-E0042D2C1AC1}" dt="2025-04-15T15:31:45.296" v="31" actId="404"/>
        <pc:sldMkLst>
          <pc:docMk/>
          <pc:sldMk cId="0" sldId="369"/>
        </pc:sldMkLst>
        <pc:spChg chg="mod">
          <ac:chgData name="Kal Rabb" userId="3edf06299a4717ec" providerId="LiveId" clId="{9DBB3BF6-F0A9-4AA0-93E6-E0042D2C1AC1}" dt="2025-04-15T15:31:30.903" v="26" actId="1076"/>
          <ac:spMkLst>
            <pc:docMk/>
            <pc:sldMk cId="0" sldId="369"/>
            <ac:spMk id="4" creationId="{3DBD76FB-5761-B51C-8AEB-5347B83A9E65}"/>
          </ac:spMkLst>
        </pc:spChg>
        <pc:spChg chg="mod">
          <ac:chgData name="Kal Rabb" userId="3edf06299a4717ec" providerId="LiveId" clId="{9DBB3BF6-F0A9-4AA0-93E6-E0042D2C1AC1}" dt="2025-04-15T15:31:45.296" v="31" actId="404"/>
          <ac:spMkLst>
            <pc:docMk/>
            <pc:sldMk cId="0" sldId="369"/>
            <ac:spMk id="13314" creationId="{6287C3A7-7607-2E21-ED24-D68F5C4F56CB}"/>
          </ac:spMkLst>
        </pc:spChg>
      </pc:sldChg>
    </pc:docChg>
  </pc:docChgLst>
  <pc:docChgLst>
    <pc:chgData name="Kal Rabb" userId="3edf06299a4717ec" providerId="LiveId" clId="{005625E5-8FED-48F3-869D-062D0098D26F}"/>
    <pc:docChg chg="undo custSel modSld">
      <pc:chgData name="Kal Rabb" userId="3edf06299a4717ec" providerId="LiveId" clId="{005625E5-8FED-48F3-869D-062D0098D26F}" dt="2020-06-11T21:11:44.203" v="826" actId="20577"/>
      <pc:docMkLst>
        <pc:docMk/>
      </pc:docMkLst>
      <pc:sldChg chg="modSp mod">
        <pc:chgData name="Kal Rabb" userId="3edf06299a4717ec" providerId="LiveId" clId="{005625E5-8FED-48F3-869D-062D0098D26F}" dt="2020-06-11T21:11:44.203" v="826" actId="20577"/>
        <pc:sldMkLst>
          <pc:docMk/>
          <pc:sldMk cId="0" sldId="27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BECF5D-40BE-4CC2-A9DA-394575399863}" type="doc">
      <dgm:prSet loTypeId="urn:microsoft.com/office/officeart/2005/8/layout/gear1" loCatId="cycle" qsTypeId="urn:microsoft.com/office/officeart/2005/8/quickstyle/simple5" qsCatId="simple" csTypeId="urn:microsoft.com/office/officeart/2005/8/colors/colorful3" csCatId="colorful" phldr="1"/>
      <dgm:spPr/>
    </dgm:pt>
    <dgm:pt modelId="{EE157C22-F1FC-4A9B-BC99-2B5449FB13D0}">
      <dgm:prSet phldrT="[Text]" custT="1"/>
      <dgm:spPr/>
      <dgm:t>
        <a:bodyPr/>
        <a:lstStyle/>
        <a:p>
          <a:r>
            <a:rPr lang="en-US" sz="1800" dirty="0"/>
            <a:t>Requirements</a:t>
          </a:r>
        </a:p>
      </dgm:t>
    </dgm:pt>
    <dgm:pt modelId="{FBF42AE6-8997-4655-8149-C07B1FA99403}" type="parTrans" cxnId="{3B641A63-D2B9-44C2-8951-DB28E234FA0F}">
      <dgm:prSet/>
      <dgm:spPr/>
      <dgm:t>
        <a:bodyPr/>
        <a:lstStyle/>
        <a:p>
          <a:endParaRPr lang="en-US" sz="2800"/>
        </a:p>
      </dgm:t>
    </dgm:pt>
    <dgm:pt modelId="{B6AA4679-3778-444C-953B-7503FBA78CE3}" type="sibTrans" cxnId="{3B641A63-D2B9-44C2-8951-DB28E234FA0F}">
      <dgm:prSet/>
      <dgm:spPr/>
      <dgm:t>
        <a:bodyPr/>
        <a:lstStyle/>
        <a:p>
          <a:endParaRPr lang="en-US" sz="2800"/>
        </a:p>
      </dgm:t>
    </dgm:pt>
    <dgm:pt modelId="{7F68E5B6-C48F-44A7-B29A-79B588E23B5A}">
      <dgm:prSet phldrT="[Text]" custT="1"/>
      <dgm:spPr/>
      <dgm:t>
        <a:bodyPr/>
        <a:lstStyle/>
        <a:p>
          <a:r>
            <a:rPr lang="en-US" sz="1800" dirty="0"/>
            <a:t>Architecture</a:t>
          </a:r>
        </a:p>
      </dgm:t>
    </dgm:pt>
    <dgm:pt modelId="{50EFD9FA-4FAF-47EC-B579-A6B3840967BD}" type="parTrans" cxnId="{20D01A04-0267-4630-840B-AEB9E0124AD0}">
      <dgm:prSet/>
      <dgm:spPr/>
      <dgm:t>
        <a:bodyPr/>
        <a:lstStyle/>
        <a:p>
          <a:endParaRPr lang="en-US" sz="2800"/>
        </a:p>
      </dgm:t>
    </dgm:pt>
    <dgm:pt modelId="{257A5558-1768-42CE-BF8F-AE325AD66D21}" type="sibTrans" cxnId="{20D01A04-0267-4630-840B-AEB9E0124AD0}">
      <dgm:prSet/>
      <dgm:spPr/>
      <dgm:t>
        <a:bodyPr/>
        <a:lstStyle/>
        <a:p>
          <a:endParaRPr lang="en-US" sz="2800"/>
        </a:p>
      </dgm:t>
    </dgm:pt>
    <dgm:pt modelId="{D040AA76-5987-4781-B34C-A8D4C0811F1F}">
      <dgm:prSet phldrT="[Text]" custT="1"/>
      <dgm:spPr/>
      <dgm:t>
        <a:bodyPr/>
        <a:lstStyle/>
        <a:p>
          <a:r>
            <a:rPr lang="en-US" sz="1800" dirty="0"/>
            <a:t>Design</a:t>
          </a:r>
        </a:p>
      </dgm:t>
    </dgm:pt>
    <dgm:pt modelId="{8C3C4961-B197-4231-89B9-C3E6D2AF8375}" type="parTrans" cxnId="{F5C157F7-B9D4-4D3C-8605-02573E73C48B}">
      <dgm:prSet/>
      <dgm:spPr/>
      <dgm:t>
        <a:bodyPr/>
        <a:lstStyle/>
        <a:p>
          <a:endParaRPr lang="en-US" sz="2800"/>
        </a:p>
      </dgm:t>
    </dgm:pt>
    <dgm:pt modelId="{A1A26651-CA3C-44BF-9160-38D5A0EF90C5}" type="sibTrans" cxnId="{F5C157F7-B9D4-4D3C-8605-02573E73C48B}">
      <dgm:prSet/>
      <dgm:spPr/>
      <dgm:t>
        <a:bodyPr/>
        <a:lstStyle/>
        <a:p>
          <a:endParaRPr lang="en-US" sz="2800"/>
        </a:p>
      </dgm:t>
    </dgm:pt>
    <dgm:pt modelId="{1821BFEB-23F1-4304-9CC6-B367A1ABADE9}" type="pres">
      <dgm:prSet presAssocID="{8BBECF5D-40BE-4CC2-A9DA-39457539986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2483B24-F7F6-4B76-8A91-F95B200F18EE}" type="pres">
      <dgm:prSet presAssocID="{EE157C22-F1FC-4A9B-BC99-2B5449FB13D0}" presName="gear1" presStyleLbl="node1" presStyleIdx="0" presStyleCnt="3" custScaleX="111281">
        <dgm:presLayoutVars>
          <dgm:chMax val="1"/>
          <dgm:bulletEnabled val="1"/>
        </dgm:presLayoutVars>
      </dgm:prSet>
      <dgm:spPr/>
    </dgm:pt>
    <dgm:pt modelId="{72229284-EB20-47EF-8F9B-4ACC2F9B1E7C}" type="pres">
      <dgm:prSet presAssocID="{EE157C22-F1FC-4A9B-BC99-2B5449FB13D0}" presName="gear1srcNode" presStyleLbl="node1" presStyleIdx="0" presStyleCnt="3"/>
      <dgm:spPr/>
    </dgm:pt>
    <dgm:pt modelId="{CB0811AF-9EA7-43D8-B43F-F8CCCE6DB6C9}" type="pres">
      <dgm:prSet presAssocID="{EE157C22-F1FC-4A9B-BC99-2B5449FB13D0}" presName="gear1dstNode" presStyleLbl="node1" presStyleIdx="0" presStyleCnt="3"/>
      <dgm:spPr/>
    </dgm:pt>
    <dgm:pt modelId="{2AF30BB8-6F96-4EE0-8C91-CEAC86053924}" type="pres">
      <dgm:prSet presAssocID="{7F68E5B6-C48F-44A7-B29A-79B588E23B5A}" presName="gear2" presStyleLbl="node1" presStyleIdx="1" presStyleCnt="3">
        <dgm:presLayoutVars>
          <dgm:chMax val="1"/>
          <dgm:bulletEnabled val="1"/>
        </dgm:presLayoutVars>
      </dgm:prSet>
      <dgm:spPr/>
    </dgm:pt>
    <dgm:pt modelId="{F2C8A16F-13B3-464D-8993-114AB7D2FC1F}" type="pres">
      <dgm:prSet presAssocID="{7F68E5B6-C48F-44A7-B29A-79B588E23B5A}" presName="gear2srcNode" presStyleLbl="node1" presStyleIdx="1" presStyleCnt="3"/>
      <dgm:spPr/>
    </dgm:pt>
    <dgm:pt modelId="{11C9EDC0-DA84-45E1-85B9-9A86BCFFE6D0}" type="pres">
      <dgm:prSet presAssocID="{7F68E5B6-C48F-44A7-B29A-79B588E23B5A}" presName="gear2dstNode" presStyleLbl="node1" presStyleIdx="1" presStyleCnt="3"/>
      <dgm:spPr/>
    </dgm:pt>
    <dgm:pt modelId="{72ABB4FD-18B4-4830-804C-475BBA03CD08}" type="pres">
      <dgm:prSet presAssocID="{D040AA76-5987-4781-B34C-A8D4C0811F1F}" presName="gear3" presStyleLbl="node1" presStyleIdx="2" presStyleCnt="3"/>
      <dgm:spPr/>
    </dgm:pt>
    <dgm:pt modelId="{5D391ACC-4F81-4816-9442-D741FD2A6816}" type="pres">
      <dgm:prSet presAssocID="{D040AA76-5987-4781-B34C-A8D4C0811F1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5E2F4010-5104-4A9A-AB1B-B5BECA82AB72}" type="pres">
      <dgm:prSet presAssocID="{D040AA76-5987-4781-B34C-A8D4C0811F1F}" presName="gear3srcNode" presStyleLbl="node1" presStyleIdx="2" presStyleCnt="3"/>
      <dgm:spPr/>
    </dgm:pt>
    <dgm:pt modelId="{DC1A05A4-FEA4-417F-8059-E76566372C38}" type="pres">
      <dgm:prSet presAssocID="{D040AA76-5987-4781-B34C-A8D4C0811F1F}" presName="gear3dstNode" presStyleLbl="node1" presStyleIdx="2" presStyleCnt="3"/>
      <dgm:spPr/>
    </dgm:pt>
    <dgm:pt modelId="{5A8E264F-C3C2-4D43-984B-2E40F17C7476}" type="pres">
      <dgm:prSet presAssocID="{B6AA4679-3778-444C-953B-7503FBA78CE3}" presName="connector1" presStyleLbl="sibTrans2D1" presStyleIdx="0" presStyleCnt="3"/>
      <dgm:spPr/>
    </dgm:pt>
    <dgm:pt modelId="{9AE574D4-ED73-4DBD-83B8-A4A959652F2B}" type="pres">
      <dgm:prSet presAssocID="{257A5558-1768-42CE-BF8F-AE325AD66D21}" presName="connector2" presStyleLbl="sibTrans2D1" presStyleIdx="1" presStyleCnt="3"/>
      <dgm:spPr/>
    </dgm:pt>
    <dgm:pt modelId="{C6644F95-B5A6-479F-B52C-1CD4AB08B2B2}" type="pres">
      <dgm:prSet presAssocID="{A1A26651-CA3C-44BF-9160-38D5A0EF90C5}" presName="connector3" presStyleLbl="sibTrans2D1" presStyleIdx="2" presStyleCnt="3"/>
      <dgm:spPr/>
    </dgm:pt>
  </dgm:ptLst>
  <dgm:cxnLst>
    <dgm:cxn modelId="{20D01A04-0267-4630-840B-AEB9E0124AD0}" srcId="{8BBECF5D-40BE-4CC2-A9DA-394575399863}" destId="{7F68E5B6-C48F-44A7-B29A-79B588E23B5A}" srcOrd="1" destOrd="0" parTransId="{50EFD9FA-4FAF-47EC-B579-A6B3840967BD}" sibTransId="{257A5558-1768-42CE-BF8F-AE325AD66D21}"/>
    <dgm:cxn modelId="{DFC71405-E12D-4C3E-BA38-9EB932FB0986}" type="presOf" srcId="{EE157C22-F1FC-4A9B-BC99-2B5449FB13D0}" destId="{72229284-EB20-47EF-8F9B-4ACC2F9B1E7C}" srcOrd="1" destOrd="0" presId="urn:microsoft.com/office/officeart/2005/8/layout/gear1"/>
    <dgm:cxn modelId="{730BBB12-B688-423E-80F1-B1871D6D1C85}" type="presOf" srcId="{D040AA76-5987-4781-B34C-A8D4C0811F1F}" destId="{5D391ACC-4F81-4816-9442-D741FD2A6816}" srcOrd="1" destOrd="0" presId="urn:microsoft.com/office/officeart/2005/8/layout/gear1"/>
    <dgm:cxn modelId="{EBD6302A-8222-4E27-96D0-73E1918867F9}" type="presOf" srcId="{7F68E5B6-C48F-44A7-B29A-79B588E23B5A}" destId="{F2C8A16F-13B3-464D-8993-114AB7D2FC1F}" srcOrd="1" destOrd="0" presId="urn:microsoft.com/office/officeart/2005/8/layout/gear1"/>
    <dgm:cxn modelId="{760B7D37-077B-43B2-A3F9-EC8AF77A4739}" type="presOf" srcId="{B6AA4679-3778-444C-953B-7503FBA78CE3}" destId="{5A8E264F-C3C2-4D43-984B-2E40F17C7476}" srcOrd="0" destOrd="0" presId="urn:microsoft.com/office/officeart/2005/8/layout/gear1"/>
    <dgm:cxn modelId="{9A5FF55C-DAA3-45BC-B24A-DC72F9D8A219}" type="presOf" srcId="{D040AA76-5987-4781-B34C-A8D4C0811F1F}" destId="{72ABB4FD-18B4-4830-804C-475BBA03CD08}" srcOrd="0" destOrd="0" presId="urn:microsoft.com/office/officeart/2005/8/layout/gear1"/>
    <dgm:cxn modelId="{3B641A63-D2B9-44C2-8951-DB28E234FA0F}" srcId="{8BBECF5D-40BE-4CC2-A9DA-394575399863}" destId="{EE157C22-F1FC-4A9B-BC99-2B5449FB13D0}" srcOrd="0" destOrd="0" parTransId="{FBF42AE6-8997-4655-8149-C07B1FA99403}" sibTransId="{B6AA4679-3778-444C-953B-7503FBA78CE3}"/>
    <dgm:cxn modelId="{27DFEA70-20F0-4859-9B3D-53718650B9C5}" type="presOf" srcId="{7F68E5B6-C48F-44A7-B29A-79B588E23B5A}" destId="{11C9EDC0-DA84-45E1-85B9-9A86BCFFE6D0}" srcOrd="2" destOrd="0" presId="urn:microsoft.com/office/officeart/2005/8/layout/gear1"/>
    <dgm:cxn modelId="{48AB3271-4BC3-467D-A116-4A397948A133}" type="presOf" srcId="{257A5558-1768-42CE-BF8F-AE325AD66D21}" destId="{9AE574D4-ED73-4DBD-83B8-A4A959652F2B}" srcOrd="0" destOrd="0" presId="urn:microsoft.com/office/officeart/2005/8/layout/gear1"/>
    <dgm:cxn modelId="{7FD0B986-E42F-44B2-A3CC-CB405829CC45}" type="presOf" srcId="{D040AA76-5987-4781-B34C-A8D4C0811F1F}" destId="{DC1A05A4-FEA4-417F-8059-E76566372C38}" srcOrd="3" destOrd="0" presId="urn:microsoft.com/office/officeart/2005/8/layout/gear1"/>
    <dgm:cxn modelId="{FA0B31A1-990C-4115-9DBF-2B21108DB1D8}" type="presOf" srcId="{EE157C22-F1FC-4A9B-BC99-2B5449FB13D0}" destId="{CB0811AF-9EA7-43D8-B43F-F8CCCE6DB6C9}" srcOrd="2" destOrd="0" presId="urn:microsoft.com/office/officeart/2005/8/layout/gear1"/>
    <dgm:cxn modelId="{FA2EDAB5-9B9F-4232-ACAC-B7163D812807}" type="presOf" srcId="{8BBECF5D-40BE-4CC2-A9DA-394575399863}" destId="{1821BFEB-23F1-4304-9CC6-B367A1ABADE9}" srcOrd="0" destOrd="0" presId="urn:microsoft.com/office/officeart/2005/8/layout/gear1"/>
    <dgm:cxn modelId="{6B1EEDBF-49D9-4D1E-B797-D294610241C0}" type="presOf" srcId="{D040AA76-5987-4781-B34C-A8D4C0811F1F}" destId="{5E2F4010-5104-4A9A-AB1B-B5BECA82AB72}" srcOrd="2" destOrd="0" presId="urn:microsoft.com/office/officeart/2005/8/layout/gear1"/>
    <dgm:cxn modelId="{3DFA8FE6-71A6-4139-AAE5-666374C0D202}" type="presOf" srcId="{7F68E5B6-C48F-44A7-B29A-79B588E23B5A}" destId="{2AF30BB8-6F96-4EE0-8C91-CEAC86053924}" srcOrd="0" destOrd="0" presId="urn:microsoft.com/office/officeart/2005/8/layout/gear1"/>
    <dgm:cxn modelId="{C219A7EF-71EF-4A25-A35C-39395310E30C}" type="presOf" srcId="{EE157C22-F1FC-4A9B-BC99-2B5449FB13D0}" destId="{02483B24-F7F6-4B76-8A91-F95B200F18EE}" srcOrd="0" destOrd="0" presId="urn:microsoft.com/office/officeart/2005/8/layout/gear1"/>
    <dgm:cxn modelId="{F5C157F7-B9D4-4D3C-8605-02573E73C48B}" srcId="{8BBECF5D-40BE-4CC2-A9DA-394575399863}" destId="{D040AA76-5987-4781-B34C-A8D4C0811F1F}" srcOrd="2" destOrd="0" parTransId="{8C3C4961-B197-4231-89B9-C3E6D2AF8375}" sibTransId="{A1A26651-CA3C-44BF-9160-38D5A0EF90C5}"/>
    <dgm:cxn modelId="{DD82A8FB-E1C8-4CD9-9691-FEBFE8A7A3CE}" type="presOf" srcId="{A1A26651-CA3C-44BF-9160-38D5A0EF90C5}" destId="{C6644F95-B5A6-479F-B52C-1CD4AB08B2B2}" srcOrd="0" destOrd="0" presId="urn:microsoft.com/office/officeart/2005/8/layout/gear1"/>
    <dgm:cxn modelId="{00C5C463-BE8D-4E8B-9562-2F7E3C529D03}" type="presParOf" srcId="{1821BFEB-23F1-4304-9CC6-B367A1ABADE9}" destId="{02483B24-F7F6-4B76-8A91-F95B200F18EE}" srcOrd="0" destOrd="0" presId="urn:microsoft.com/office/officeart/2005/8/layout/gear1"/>
    <dgm:cxn modelId="{DE37AF13-9866-4630-ABED-BBCE7737FAE0}" type="presParOf" srcId="{1821BFEB-23F1-4304-9CC6-B367A1ABADE9}" destId="{72229284-EB20-47EF-8F9B-4ACC2F9B1E7C}" srcOrd="1" destOrd="0" presId="urn:microsoft.com/office/officeart/2005/8/layout/gear1"/>
    <dgm:cxn modelId="{E529F361-112A-4B84-A35F-FBF581B7F88B}" type="presParOf" srcId="{1821BFEB-23F1-4304-9CC6-B367A1ABADE9}" destId="{CB0811AF-9EA7-43D8-B43F-F8CCCE6DB6C9}" srcOrd="2" destOrd="0" presId="urn:microsoft.com/office/officeart/2005/8/layout/gear1"/>
    <dgm:cxn modelId="{10314B67-BF9E-40E2-993B-9836DC3FC047}" type="presParOf" srcId="{1821BFEB-23F1-4304-9CC6-B367A1ABADE9}" destId="{2AF30BB8-6F96-4EE0-8C91-CEAC86053924}" srcOrd="3" destOrd="0" presId="urn:microsoft.com/office/officeart/2005/8/layout/gear1"/>
    <dgm:cxn modelId="{D0B7E663-198D-43E3-95FD-7656A16D11EA}" type="presParOf" srcId="{1821BFEB-23F1-4304-9CC6-B367A1ABADE9}" destId="{F2C8A16F-13B3-464D-8993-114AB7D2FC1F}" srcOrd="4" destOrd="0" presId="urn:microsoft.com/office/officeart/2005/8/layout/gear1"/>
    <dgm:cxn modelId="{5A35980E-16DB-4032-935C-B3B18FF56369}" type="presParOf" srcId="{1821BFEB-23F1-4304-9CC6-B367A1ABADE9}" destId="{11C9EDC0-DA84-45E1-85B9-9A86BCFFE6D0}" srcOrd="5" destOrd="0" presId="urn:microsoft.com/office/officeart/2005/8/layout/gear1"/>
    <dgm:cxn modelId="{245FE075-F48B-4BE2-A3E0-9AB5CB25BB4C}" type="presParOf" srcId="{1821BFEB-23F1-4304-9CC6-B367A1ABADE9}" destId="{72ABB4FD-18B4-4830-804C-475BBA03CD08}" srcOrd="6" destOrd="0" presId="urn:microsoft.com/office/officeart/2005/8/layout/gear1"/>
    <dgm:cxn modelId="{E97DD6FE-6FD1-4F41-82AF-FFB7AAC97827}" type="presParOf" srcId="{1821BFEB-23F1-4304-9CC6-B367A1ABADE9}" destId="{5D391ACC-4F81-4816-9442-D741FD2A6816}" srcOrd="7" destOrd="0" presId="urn:microsoft.com/office/officeart/2005/8/layout/gear1"/>
    <dgm:cxn modelId="{F1C5E1D0-5596-4CDD-8FA3-452B815B1E08}" type="presParOf" srcId="{1821BFEB-23F1-4304-9CC6-B367A1ABADE9}" destId="{5E2F4010-5104-4A9A-AB1B-B5BECA82AB72}" srcOrd="8" destOrd="0" presId="urn:microsoft.com/office/officeart/2005/8/layout/gear1"/>
    <dgm:cxn modelId="{E20E4783-BB45-4A2E-9EA0-9184AD672C14}" type="presParOf" srcId="{1821BFEB-23F1-4304-9CC6-B367A1ABADE9}" destId="{DC1A05A4-FEA4-417F-8059-E76566372C38}" srcOrd="9" destOrd="0" presId="urn:microsoft.com/office/officeart/2005/8/layout/gear1"/>
    <dgm:cxn modelId="{03F76CDE-75A4-4EE5-B291-A634DB35EB38}" type="presParOf" srcId="{1821BFEB-23F1-4304-9CC6-B367A1ABADE9}" destId="{5A8E264F-C3C2-4D43-984B-2E40F17C7476}" srcOrd="10" destOrd="0" presId="urn:microsoft.com/office/officeart/2005/8/layout/gear1"/>
    <dgm:cxn modelId="{247E6E71-A547-4ACE-9C3A-B8F87F772FF5}" type="presParOf" srcId="{1821BFEB-23F1-4304-9CC6-B367A1ABADE9}" destId="{9AE574D4-ED73-4DBD-83B8-A4A959652F2B}" srcOrd="11" destOrd="0" presId="urn:microsoft.com/office/officeart/2005/8/layout/gear1"/>
    <dgm:cxn modelId="{A525EC82-A2C5-46A8-B215-9E4838E5E234}" type="presParOf" srcId="{1821BFEB-23F1-4304-9CC6-B367A1ABADE9}" destId="{C6644F95-B5A6-479F-B52C-1CD4AB08B2B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83B24-F7F6-4B76-8A91-F95B200F18EE}">
      <dsp:nvSpPr>
        <dsp:cNvPr id="0" name=""/>
        <dsp:cNvSpPr/>
      </dsp:nvSpPr>
      <dsp:spPr>
        <a:xfrm>
          <a:off x="1734952" y="1508759"/>
          <a:ext cx="2052066" cy="1844040"/>
        </a:xfrm>
        <a:prstGeom prst="gear9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Requirements</a:t>
          </a:r>
        </a:p>
      </dsp:txBody>
      <dsp:txXfrm>
        <a:off x="2131961" y="1940717"/>
        <a:ext cx="1258048" cy="947874"/>
      </dsp:txXfrm>
    </dsp:sp>
    <dsp:sp modelId="{2AF30BB8-6F96-4EE0-8C91-CEAC86053924}">
      <dsp:nvSpPr>
        <dsp:cNvPr id="0" name=""/>
        <dsp:cNvSpPr/>
      </dsp:nvSpPr>
      <dsp:spPr>
        <a:xfrm>
          <a:off x="766069" y="1072895"/>
          <a:ext cx="1341120" cy="1341120"/>
        </a:xfrm>
        <a:prstGeom prst="gear6">
          <a:avLst/>
        </a:prstGeom>
        <a:gradFill rotWithShape="0">
          <a:gsLst>
            <a:gs pos="0">
              <a:schemeClr val="accent3">
                <a:hueOff val="599003"/>
                <a:satOff val="-3627"/>
                <a:lumOff val="4314"/>
                <a:alphaOff val="0"/>
                <a:shade val="85000"/>
                <a:satMod val="130000"/>
              </a:schemeClr>
            </a:gs>
            <a:gs pos="34000">
              <a:schemeClr val="accent3">
                <a:hueOff val="599003"/>
                <a:satOff val="-3627"/>
                <a:lumOff val="4314"/>
                <a:alphaOff val="0"/>
                <a:shade val="87000"/>
                <a:satMod val="125000"/>
              </a:schemeClr>
            </a:gs>
            <a:gs pos="70000">
              <a:schemeClr val="accent3">
                <a:hueOff val="599003"/>
                <a:satOff val="-3627"/>
                <a:lumOff val="431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599003"/>
                <a:satOff val="-3627"/>
                <a:lumOff val="431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Architecture</a:t>
          </a:r>
        </a:p>
      </dsp:txBody>
      <dsp:txXfrm>
        <a:off x="1103700" y="1412567"/>
        <a:ext cx="665858" cy="661776"/>
      </dsp:txXfrm>
    </dsp:sp>
    <dsp:sp modelId="{72ABB4FD-18B4-4830-804C-475BBA03CD08}">
      <dsp:nvSpPr>
        <dsp:cNvPr id="0" name=""/>
        <dsp:cNvSpPr/>
      </dsp:nvSpPr>
      <dsp:spPr>
        <a:xfrm rot="20700000">
          <a:off x="1517234" y="147660"/>
          <a:ext cx="1314023" cy="1314023"/>
        </a:xfrm>
        <a:prstGeom prst="gear6">
          <a:avLst/>
        </a:prstGeom>
        <a:gradFill rotWithShape="0">
          <a:gsLst>
            <a:gs pos="0">
              <a:schemeClr val="accent3">
                <a:hueOff val="1198005"/>
                <a:satOff val="-7255"/>
                <a:lumOff val="8627"/>
                <a:alphaOff val="0"/>
                <a:shade val="85000"/>
                <a:satMod val="130000"/>
              </a:schemeClr>
            </a:gs>
            <a:gs pos="34000">
              <a:schemeClr val="accent3">
                <a:hueOff val="1198005"/>
                <a:satOff val="-7255"/>
                <a:lumOff val="8627"/>
                <a:alphaOff val="0"/>
                <a:shade val="87000"/>
                <a:satMod val="125000"/>
              </a:schemeClr>
            </a:gs>
            <a:gs pos="70000">
              <a:schemeClr val="accent3">
                <a:hueOff val="1198005"/>
                <a:satOff val="-7255"/>
                <a:lumOff val="862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1198005"/>
                <a:satOff val="-7255"/>
                <a:lumOff val="862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Design</a:t>
          </a:r>
        </a:p>
      </dsp:txBody>
      <dsp:txXfrm rot="-20700000">
        <a:off x="1805437" y="435863"/>
        <a:ext cx="737616" cy="737616"/>
      </dsp:txXfrm>
    </dsp:sp>
    <dsp:sp modelId="{5A8E264F-C3C2-4D43-984B-2E40F17C7476}">
      <dsp:nvSpPr>
        <dsp:cNvPr id="0" name=""/>
        <dsp:cNvSpPr/>
      </dsp:nvSpPr>
      <dsp:spPr>
        <a:xfrm>
          <a:off x="1688153" y="1235589"/>
          <a:ext cx="2360371" cy="2360371"/>
        </a:xfrm>
        <a:prstGeom prst="circularArrow">
          <a:avLst>
            <a:gd name="adj1" fmla="val 4687"/>
            <a:gd name="adj2" fmla="val 299029"/>
            <a:gd name="adj3" fmla="val 2492166"/>
            <a:gd name="adj4" fmla="val 15913979"/>
            <a:gd name="adj5" fmla="val 5469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E574D4-ED73-4DBD-83B8-A4A959652F2B}">
      <dsp:nvSpPr>
        <dsp:cNvPr id="0" name=""/>
        <dsp:cNvSpPr/>
      </dsp:nvSpPr>
      <dsp:spPr>
        <a:xfrm>
          <a:off x="528560" y="779768"/>
          <a:ext cx="1714957" cy="17149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599003"/>
                <a:satOff val="-3627"/>
                <a:lumOff val="4314"/>
                <a:alphaOff val="0"/>
                <a:shade val="85000"/>
                <a:satMod val="130000"/>
              </a:schemeClr>
            </a:gs>
            <a:gs pos="34000">
              <a:schemeClr val="accent3">
                <a:hueOff val="599003"/>
                <a:satOff val="-3627"/>
                <a:lumOff val="4314"/>
                <a:alphaOff val="0"/>
                <a:shade val="87000"/>
                <a:satMod val="125000"/>
              </a:schemeClr>
            </a:gs>
            <a:gs pos="70000">
              <a:schemeClr val="accent3">
                <a:hueOff val="599003"/>
                <a:satOff val="-3627"/>
                <a:lumOff val="431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599003"/>
                <a:satOff val="-3627"/>
                <a:lumOff val="431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644F95-B5A6-479F-B52C-1CD4AB08B2B2}">
      <dsp:nvSpPr>
        <dsp:cNvPr id="0" name=""/>
        <dsp:cNvSpPr/>
      </dsp:nvSpPr>
      <dsp:spPr>
        <a:xfrm>
          <a:off x="1213286" y="-136549"/>
          <a:ext cx="1849069" cy="18490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3">
                <a:hueOff val="1198005"/>
                <a:satOff val="-7255"/>
                <a:lumOff val="8627"/>
                <a:alphaOff val="0"/>
                <a:shade val="85000"/>
                <a:satMod val="130000"/>
              </a:schemeClr>
            </a:gs>
            <a:gs pos="34000">
              <a:schemeClr val="accent3">
                <a:hueOff val="1198005"/>
                <a:satOff val="-7255"/>
                <a:lumOff val="8627"/>
                <a:alphaOff val="0"/>
                <a:shade val="87000"/>
                <a:satMod val="125000"/>
              </a:schemeClr>
            </a:gs>
            <a:gs pos="70000">
              <a:schemeClr val="accent3">
                <a:hueOff val="1198005"/>
                <a:satOff val="-7255"/>
                <a:lumOff val="862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1198005"/>
                <a:satOff val="-7255"/>
                <a:lumOff val="862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3C00C-4598-41D3-B1C1-906CC4C19688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B16A7-FB73-4B0C-BB92-C2852B525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0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B16A7-FB73-4B0C-BB92-C2852B5256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69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5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36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6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13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58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90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50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2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3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pPr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636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07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55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Requirements and Architecture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D1868C4-8BDD-4D6E-BBDD-1A5CC74F74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SWEN-440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2743200" y="5715001"/>
            <a:ext cx="6336704" cy="365125"/>
          </a:xfrm>
          <a:prstGeom prst="rect">
            <a:avLst/>
          </a:prstGeom>
        </p:spPr>
        <p:txBody>
          <a:bodyPr/>
          <a:lstStyle/>
          <a:p>
            <a:pPr defTabSz="914400">
              <a:defRPr/>
            </a:pPr>
            <a:r>
              <a:rPr lang="en-AU" dirty="0"/>
              <a:t>© </a:t>
            </a:r>
            <a:r>
              <a:rPr lang="en-AU" sz="1200" dirty="0"/>
              <a:t>Len Bass, Paul Clements, Rick </a:t>
            </a:r>
            <a:r>
              <a:rPr lang="en-AU" sz="1200" dirty="0" err="1"/>
              <a:t>Kazman</a:t>
            </a:r>
            <a:r>
              <a:rPr lang="en-AU" sz="1200" dirty="0"/>
              <a:t>, distributed under Creative Commons Attribution License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Collaborative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863625"/>
            <a:ext cx="6400800" cy="4478866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Requirements and architecture evolve in parallel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Design while discovering requirements – don't wait for requirements to be complete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Some ASRs may only be recognized after some architecture design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e.g. decided to introduce async messaging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Do we need exactly-once delivery? Yes? New ASR!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Explore &amp; propose options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Latency must be &lt; 50ms 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/>
              <a:t>Multi-region deployment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Increase the budget or accept 300ms latency?</a:t>
            </a:r>
          </a:p>
          <a:p>
            <a:pPr marL="201168" lvl="1" indent="0">
              <a:spcBef>
                <a:spcPts val="1200"/>
              </a:spcBef>
              <a:buNone/>
            </a:pPr>
            <a:r>
              <a:rPr lang="en-US" sz="2000" b="1" dirty="0"/>
              <a:t>Requirements shape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Architecture options refine requirements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May eliminate infeasible requirements or poor cost/value benefits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N ways to implement/design  different trade-offs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Which do the stakeholders prefer?</a:t>
            </a:r>
          </a:p>
        </p:txBody>
      </p:sp>
      <p:sp>
        <p:nvSpPr>
          <p:cNvPr id="1026" name="AutoShape 2" descr="http://www.clker.com/cliparts/L/r/3/R/f/r/new-high-def-mountain.sv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0F7ADA-AB29-4AB4-88D4-21B09D1DA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9773577"/>
              </p:ext>
            </p:extLst>
          </p:nvPr>
        </p:nvGraphicFramePr>
        <p:xfrm>
          <a:off x="7391400" y="2209800"/>
          <a:ext cx="4117225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304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Characteristics of ASRs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8122920" cy="4478866"/>
          </a:xfrm>
        </p:spPr>
        <p:txBody>
          <a:bodyPr>
            <a:normAutofit/>
          </a:bodyPr>
          <a:lstStyle/>
          <a:p>
            <a:r>
              <a:rPr lang="en-US" b="1" dirty="0"/>
              <a:t>Hard</a:t>
            </a:r>
            <a:r>
              <a:rPr lang="en-US" dirty="0"/>
              <a:t> to </a:t>
            </a:r>
            <a:r>
              <a:rPr lang="en-US" b="1" dirty="0"/>
              <a:t>define</a:t>
            </a:r>
            <a:r>
              <a:rPr lang="en-US" dirty="0"/>
              <a:t> and </a:t>
            </a:r>
            <a:r>
              <a:rPr lang="en-US" b="1" dirty="0"/>
              <a:t>articulate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Involves abstraction concepts (modularity, scalability,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Stakeholders struggle to understand and specify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"It should be fast!" - What is fast?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Latency? Throughput? Different types of actions? Numbers?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"24/7 availability" – How many 9s? 99%? 99.99%? 99.9999%? 100%?</a:t>
            </a:r>
          </a:p>
          <a:p>
            <a:r>
              <a:rPr lang="en-US" b="1" dirty="0"/>
              <a:t>Needed early </a:t>
            </a:r>
            <a:r>
              <a:rPr lang="en-US" dirty="0"/>
              <a:t>in SDLC, but 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Before needs are fully understood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Business doesn’t know what it wants at the beginning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Global expansion is just an idea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Often ignored early and embedded in the functional requirements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System shall allow users to search products  in &lt; 1 second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Search – FR, search speed – quality NFR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9DAFE-9FF1-DF5C-BE66-19D2B7DC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EFD2-7103-2D2C-D115-B8E5D7B47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Characteristics of ASRs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CEE55-50F2-1A05-464A-9927E7BE9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28800"/>
            <a:ext cx="10515600" cy="4097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May </a:t>
            </a:r>
            <a:r>
              <a:rPr lang="en-US" b="1" dirty="0"/>
              <a:t>change</a:t>
            </a:r>
            <a:r>
              <a:rPr lang="en-US" dirty="0"/>
              <a:t> along the way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Requirements evolve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Technology evolves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Scale evolves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Not just scalability (load) – requirements for geography, data, regulation, security </a:t>
            </a:r>
            <a:r>
              <a:rPr lang="en-US" sz="1600" dirty="0" err="1"/>
              <a:t>etc</a:t>
            </a:r>
            <a:r>
              <a:rPr lang="en-US" sz="1600" dirty="0"/>
              <a:t> all shift too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Local pizza vs global franchise</a:t>
            </a:r>
          </a:p>
          <a:p>
            <a:pPr marL="0">
              <a:buNone/>
            </a:pPr>
            <a:r>
              <a:rPr lang="en-US" b="1" dirty="0"/>
              <a:t>Situational</a:t>
            </a:r>
            <a:r>
              <a:rPr lang="en-US" dirty="0"/>
              <a:t> – significance may depend on system context, e.g. scale, legacy systems, technology</a:t>
            </a:r>
          </a:p>
          <a:p>
            <a:pPr marL="544068" lvl="1" indent="-342900">
              <a:buFont typeface="Arial" panose="020B0604020202020204" pitchFamily="34" charset="0"/>
              <a:buChar char="•"/>
            </a:pPr>
            <a:r>
              <a:rPr lang="en-US" dirty="0"/>
              <a:t>System shall allow users to search products  in &lt; 1 second</a:t>
            </a:r>
          </a:p>
          <a:p>
            <a:pPr marL="726948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An internal HR tool with 50 users – not an ASR (most DBs won't break a sweat)</a:t>
            </a:r>
          </a:p>
          <a:p>
            <a:pPr marL="726948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An e-commerce site with 100k users – highly significant ASR (caching, indexing, CDN, 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50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Recognizing ASRs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1828800"/>
            <a:ext cx="5410200" cy="44026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Requirements that …</a:t>
            </a:r>
          </a:p>
          <a:p>
            <a:pPr marL="521208" lvl="1" indent="-228600">
              <a:buFont typeface="Arial" panose="020B0604020202020204" pitchFamily="34" charset="0"/>
              <a:buChar char="•"/>
            </a:pPr>
            <a:r>
              <a:rPr lang="en-US" dirty="0"/>
              <a:t>Have </a:t>
            </a:r>
            <a:r>
              <a:rPr lang="en-US" b="1" dirty="0"/>
              <a:t>Wide system impact</a:t>
            </a:r>
          </a:p>
          <a:p>
            <a:pPr marL="704088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Multiple subsystems (not 1 module)</a:t>
            </a:r>
          </a:p>
          <a:p>
            <a:pPr marL="886968" lvl="3" indent="-228600">
              <a:buFont typeface="Arial" panose="020B0604020202020204" pitchFamily="34" charset="0"/>
              <a:buChar char="•"/>
            </a:pPr>
            <a:r>
              <a:rPr lang="en-US" sz="1600" dirty="0"/>
              <a:t>"All data must be encrypted at rest" affects</a:t>
            </a:r>
          </a:p>
          <a:p>
            <a:pPr marL="1069848" lvl="4" indent="-228600">
              <a:buFont typeface="Arial" panose="020B0604020202020204" pitchFamily="34" charset="0"/>
              <a:buChar char="•"/>
            </a:pPr>
            <a:r>
              <a:rPr lang="en-US" sz="1600" dirty="0"/>
              <a:t>All storages</a:t>
            </a:r>
          </a:p>
          <a:p>
            <a:pPr marL="1069848" lvl="4" indent="-228600">
              <a:buFont typeface="Arial" panose="020B0604020202020204" pitchFamily="34" charset="0"/>
              <a:buChar char="•"/>
            </a:pPr>
            <a:r>
              <a:rPr lang="en-US" sz="1600" dirty="0"/>
              <a:t>Some services</a:t>
            </a:r>
          </a:p>
          <a:p>
            <a:pPr marL="1237160" lvl="5">
              <a:buFont typeface="Arial" panose="020B0604020202020204" pitchFamily="34" charset="0"/>
              <a:buChar char="•"/>
            </a:pPr>
            <a:r>
              <a:rPr lang="en-US" sz="1600" dirty="0"/>
              <a:t>Encrypt / decrypt / use (e.g., search)</a:t>
            </a:r>
          </a:p>
          <a:p>
            <a:pPr marL="1069848" lvl="4">
              <a:buFont typeface="Arial" panose="020B0604020202020204" pitchFamily="34" charset="0"/>
              <a:buChar char="•"/>
            </a:pPr>
            <a:r>
              <a:rPr lang="en-US" sz="1600" dirty="0"/>
              <a:t>Monitoring</a:t>
            </a:r>
          </a:p>
          <a:p>
            <a:pPr marL="1069848" lvl="4">
              <a:buFont typeface="Arial" panose="020B0604020202020204" pitchFamily="34" charset="0"/>
              <a:buChar char="•"/>
            </a:pPr>
            <a:r>
              <a:rPr lang="en-US" sz="1600" dirty="0"/>
              <a:t>Logs</a:t>
            </a:r>
          </a:p>
          <a:p>
            <a:pPr marL="1069848" lvl="4">
              <a:buFont typeface="Arial" panose="020B0604020202020204" pitchFamily="34" charset="0"/>
              <a:buChar char="•"/>
            </a:pPr>
            <a:r>
              <a:rPr lang="en-US" sz="1600" dirty="0"/>
              <a:t>Backup procedures</a:t>
            </a:r>
          </a:p>
          <a:p>
            <a:pPr marL="704088" lvl="2">
              <a:buFont typeface="Arial" panose="020B0604020202020204" pitchFamily="34" charset="0"/>
              <a:buChar char="•"/>
            </a:pPr>
            <a:r>
              <a:rPr lang="en-US" sz="1800" dirty="0"/>
              <a:t>Often force </a:t>
            </a:r>
            <a:r>
              <a:rPr lang="en-US" sz="1800" b="1" dirty="0"/>
              <a:t>trade-offs</a:t>
            </a:r>
          </a:p>
          <a:p>
            <a:pPr marL="886968" lvl="3">
              <a:buFont typeface="Arial" panose="020B0604020202020204" pitchFamily="34" charset="0"/>
              <a:buChar char="•"/>
            </a:pPr>
            <a:r>
              <a:rPr lang="en-US" sz="1600" dirty="0"/>
              <a:t>Performance vs Consistency</a:t>
            </a:r>
          </a:p>
          <a:p>
            <a:pPr marL="1069848" lvl="4">
              <a:buFont typeface="Arial" panose="020B0604020202020204" pitchFamily="34" charset="0"/>
              <a:buChar char="•"/>
            </a:pPr>
            <a:r>
              <a:rPr lang="en-US" sz="1600" dirty="0"/>
              <a:t>e.g. must have consistency across regions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high latency</a:t>
            </a:r>
          </a:p>
          <a:p>
            <a:pPr marL="886968" lvl="3">
              <a:buFont typeface="Arial" panose="020B0604020202020204" pitchFamily="34" charset="0"/>
              <a:buChar char="•"/>
            </a:pPr>
            <a:r>
              <a:rPr lang="en-US" sz="1600" dirty="0"/>
              <a:t>Availability vs cost</a:t>
            </a:r>
          </a:p>
          <a:p>
            <a:pPr marL="886968" lvl="3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F2620-F60A-84A5-AC4B-A4B5D31DC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56541-D5EB-E04A-293E-4548A10EF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Recognizing ASRs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40B12-62B8-96BC-D37E-D45DB4CA5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45734"/>
            <a:ext cx="8991601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Requirements that …</a:t>
            </a:r>
            <a:endParaRPr lang="en-US" b="1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Ar</a:t>
            </a:r>
            <a:r>
              <a:rPr lang="en-US" sz="1800" dirty="0"/>
              <a:t>e </a:t>
            </a:r>
            <a:r>
              <a:rPr lang="en-US" sz="1800" b="1" dirty="0"/>
              <a:t>Strict</a:t>
            </a:r>
            <a:r>
              <a:rPr lang="en-US" sz="1800" dirty="0"/>
              <a:t> (can't be avoided) and </a:t>
            </a:r>
            <a:r>
              <a:rPr lang="en-US" sz="1800" b="1" dirty="0"/>
              <a:t>dictate </a:t>
            </a:r>
            <a:r>
              <a:rPr lang="en-US" sz="1800" dirty="0"/>
              <a:t>(narrow)</a:t>
            </a:r>
            <a:r>
              <a:rPr lang="en-US" sz="1800" b="1" dirty="0"/>
              <a:t> design choices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Not on-premise (lack of expertise)  cloud only  still 3 clouds</a:t>
            </a:r>
          </a:p>
          <a:p>
            <a:pPr marL="228600" indent="-2286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Force the </a:t>
            </a:r>
            <a:r>
              <a:rPr lang="en-US" sz="1800" b="1" dirty="0"/>
              <a:t>abandonment</a:t>
            </a:r>
            <a:r>
              <a:rPr lang="en-US" sz="1800" dirty="0"/>
              <a:t> of common design patterns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REST + stateless service = classic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"Exactly-once delivery" doesn't work anymore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Sender can't know if message was processed → must retry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Receiver can't know if it's a duplicate → must be idempotent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Design for </a:t>
            </a:r>
            <a:r>
              <a:rPr lang="en-US" sz="1600" b="1" dirty="0"/>
              <a:t>at-least-once delivery + idempotent handlers</a:t>
            </a:r>
            <a:r>
              <a:rPr lang="en-US" sz="1600" dirty="0"/>
              <a:t> instead</a:t>
            </a:r>
          </a:p>
          <a:p>
            <a:pPr marL="228600" lvl="1" indent="-228600">
              <a:buFont typeface="Arial" panose="020B0604020202020204" pitchFamily="34" charset="0"/>
              <a:buChar char="•"/>
            </a:pPr>
            <a:r>
              <a:rPr lang="en-US" dirty="0"/>
              <a:t>Are </a:t>
            </a:r>
            <a:r>
              <a:rPr lang="en-US" b="1" dirty="0"/>
              <a:t>difficult</a:t>
            </a:r>
            <a:r>
              <a:rPr lang="en-US" dirty="0"/>
              <a:t> to achieve technically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Autoscaling from 10 to 10,000,000 users (and back)</a:t>
            </a:r>
          </a:p>
        </p:txBody>
      </p:sp>
    </p:spTree>
    <p:extLst>
      <p:ext uri="{BB962C8B-B14F-4D97-AF65-F5344CB8AC3E}">
        <p14:creationId xmlns:p14="http://schemas.microsoft.com/office/powerpoint/2010/main" val="2320559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20D6-6ED7-4DAB-BD2B-1467F0712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 and NFR and QA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ASRs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D37AF3A-296B-446D-B1E9-F5520AAF7C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348623"/>
              </p:ext>
            </p:extLst>
          </p:nvPr>
        </p:nvGraphicFramePr>
        <p:xfrm>
          <a:off x="1219200" y="1846262"/>
          <a:ext cx="9936480" cy="327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240">
                  <a:extLst>
                    <a:ext uri="{9D8B030D-6E8A-4147-A177-3AD203B41FA5}">
                      <a16:colId xmlns:a16="http://schemas.microsoft.com/office/drawing/2014/main" val="3267768321"/>
                    </a:ext>
                  </a:extLst>
                </a:gridCol>
                <a:gridCol w="4968240">
                  <a:extLst>
                    <a:ext uri="{9D8B030D-6E8A-4147-A177-3AD203B41FA5}">
                      <a16:colId xmlns:a16="http://schemas.microsoft.com/office/drawing/2014/main" val="885226117"/>
                    </a:ext>
                  </a:extLst>
                </a:gridCol>
              </a:tblGrid>
              <a:tr h="479129">
                <a:tc>
                  <a:txBody>
                    <a:bodyPr/>
                    <a:lstStyle/>
                    <a:p>
                      <a:r>
                        <a:rPr lang="en-US" sz="2000" dirty="0"/>
                        <a:t>Functional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Non-Functional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6544258"/>
                  </a:ext>
                </a:extLst>
              </a:tr>
              <a:tr h="279525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Display a list of all products available to purchase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Organize lists by product category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Display name, picture, description, price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Support all major credit cards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Catalog wide search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Shopping basket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Validate payment through banks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Support at least 1,000 transactions per day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Handle peaks of 10 transactions/second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Allow 5,000 concurrent users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24/7 Availability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Data loss rate of 0%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Order completion to payment confirmation within 5 seconds (95% of the time)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Login complete within 5 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081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13CD72-58D7-411E-9BB3-62C16308FA41}"/>
              </a:ext>
            </a:extLst>
          </p:cNvPr>
          <p:cNvSpPr txBox="1"/>
          <p:nvPr/>
        </p:nvSpPr>
        <p:spPr>
          <a:xfrm>
            <a:off x="1097280" y="5257800"/>
            <a:ext cx="1005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Discussion: What ASRs come from which requirements?  Which are ASRs?  Which are not?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4A0E4-ADF7-ADD9-D9C2-F0B7F081C44C}"/>
              </a:ext>
            </a:extLst>
          </p:cNvPr>
          <p:cNvSpPr/>
          <p:nvPr/>
        </p:nvSpPr>
        <p:spPr>
          <a:xfrm>
            <a:off x="1524000" y="4730496"/>
            <a:ext cx="3124200" cy="304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882A29-A692-CDA1-DB14-D61FBD5062A9}"/>
              </a:ext>
            </a:extLst>
          </p:cNvPr>
          <p:cNvSpPr/>
          <p:nvPr/>
        </p:nvSpPr>
        <p:spPr>
          <a:xfrm>
            <a:off x="1546860" y="3688080"/>
            <a:ext cx="2872740" cy="304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9C7F1A-B971-FF45-C57E-2E92923BBB5F}"/>
              </a:ext>
            </a:extLst>
          </p:cNvPr>
          <p:cNvSpPr/>
          <p:nvPr/>
        </p:nvSpPr>
        <p:spPr>
          <a:xfrm>
            <a:off x="6477000" y="3048000"/>
            <a:ext cx="2971800" cy="3048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035EC3-0135-2BD7-8741-D7DECCF9851C}"/>
              </a:ext>
            </a:extLst>
          </p:cNvPr>
          <p:cNvSpPr/>
          <p:nvPr/>
        </p:nvSpPr>
        <p:spPr>
          <a:xfrm>
            <a:off x="6477000" y="3410712"/>
            <a:ext cx="1676400" cy="3048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2723F-4CA5-B288-46CE-49057712E735}"/>
              </a:ext>
            </a:extLst>
          </p:cNvPr>
          <p:cNvSpPr/>
          <p:nvPr/>
        </p:nvSpPr>
        <p:spPr>
          <a:xfrm>
            <a:off x="6477000" y="3770376"/>
            <a:ext cx="1981200" cy="304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9A81E-A672-018F-45EC-EF2BE894A035}"/>
              </a:ext>
            </a:extLst>
          </p:cNvPr>
          <p:cNvSpPr/>
          <p:nvPr/>
        </p:nvSpPr>
        <p:spPr>
          <a:xfrm>
            <a:off x="6507480" y="2362200"/>
            <a:ext cx="408432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942E9C-BFE7-58EF-8A42-F348B7A1F59B}"/>
              </a:ext>
            </a:extLst>
          </p:cNvPr>
          <p:cNvSpPr/>
          <p:nvPr/>
        </p:nvSpPr>
        <p:spPr>
          <a:xfrm>
            <a:off x="6507480" y="2705100"/>
            <a:ext cx="385572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A18D40-030F-A772-3012-9A969F5E1D60}"/>
              </a:ext>
            </a:extLst>
          </p:cNvPr>
          <p:cNvSpPr/>
          <p:nvPr/>
        </p:nvSpPr>
        <p:spPr>
          <a:xfrm>
            <a:off x="6471920" y="4155440"/>
            <a:ext cx="4196080" cy="49276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9C66A2-FF4A-63ED-DCF5-2B9E8DA2805E}"/>
              </a:ext>
            </a:extLst>
          </p:cNvPr>
          <p:cNvSpPr/>
          <p:nvPr/>
        </p:nvSpPr>
        <p:spPr>
          <a:xfrm>
            <a:off x="6471920" y="4708146"/>
            <a:ext cx="3205480" cy="3625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E83B0F-2082-25D0-83F8-E7F2E47F6E51}"/>
              </a:ext>
            </a:extLst>
          </p:cNvPr>
          <p:cNvSpPr/>
          <p:nvPr/>
        </p:nvSpPr>
        <p:spPr>
          <a:xfrm>
            <a:off x="1546860" y="4059936"/>
            <a:ext cx="2227580" cy="2682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5D4DC5-395D-2729-1328-A12019D09E9D}"/>
              </a:ext>
            </a:extLst>
          </p:cNvPr>
          <p:cNvGrpSpPr/>
          <p:nvPr/>
        </p:nvGrpSpPr>
        <p:grpSpPr>
          <a:xfrm>
            <a:off x="3731895" y="5814060"/>
            <a:ext cx="4728210" cy="369547"/>
            <a:chOff x="3779520" y="5814060"/>
            <a:chExt cx="4728210" cy="3695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6C4325-E536-1313-8D64-3047B38AD0F2}"/>
                </a:ext>
              </a:extLst>
            </p:cNvPr>
            <p:cNvSpPr txBox="1"/>
            <p:nvPr/>
          </p:nvSpPr>
          <p:spPr>
            <a:xfrm>
              <a:off x="3779520" y="5814060"/>
              <a:ext cx="1253490" cy="36933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ASR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3D9714-1275-7244-FAB1-80B23F3975C4}"/>
                </a:ext>
              </a:extLst>
            </p:cNvPr>
            <p:cNvSpPr txBox="1"/>
            <p:nvPr/>
          </p:nvSpPr>
          <p:spPr>
            <a:xfrm>
              <a:off x="5513070" y="5814275"/>
              <a:ext cx="1257300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Maybe ASR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CEADE1-482B-AEB8-AC02-B73535C35FAB}"/>
                </a:ext>
              </a:extLst>
            </p:cNvPr>
            <p:cNvSpPr txBox="1"/>
            <p:nvPr/>
          </p:nvSpPr>
          <p:spPr>
            <a:xfrm>
              <a:off x="7250430" y="5814060"/>
              <a:ext cx="1257300" cy="369332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Not ASR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9472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Business Goals May Drive ASRs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45734"/>
            <a:ext cx="10515600" cy="4478866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Market share, competitio</a:t>
            </a:r>
            <a:r>
              <a:rPr lang="en-US" sz="2200" dirty="0"/>
              <a:t>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Time-to-market – deliver fast, make compromises (e.g. S3 + IP allowlist instead of proper access control)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Modularity – MVP now, more features later</a:t>
            </a:r>
          </a:p>
          <a:p>
            <a:r>
              <a:rPr lang="en-US" sz="2400" dirty="0"/>
              <a:t>Product lines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Platform support different products – reusability &amp; extensibility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e.g. marketplace for insurance – health, car, house, travel, </a:t>
            </a:r>
            <a:r>
              <a:rPr lang="en-US" sz="1800" dirty="0" err="1"/>
              <a:t>etc</a:t>
            </a:r>
            <a:endParaRPr lang="en-US" sz="1800" dirty="0"/>
          </a:p>
          <a:p>
            <a:r>
              <a:rPr lang="en-US" sz="2400" dirty="0"/>
              <a:t>Global markets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I18n (encoding, dates &amp; numbers, plurals, consistency, </a:t>
            </a:r>
            <a:r>
              <a:rPr lang="ru-RU" sz="1900" dirty="0"/>
              <a:t>недоприбежал)</a:t>
            </a:r>
            <a:endParaRPr lang="en-US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Multi-region deployment</a:t>
            </a:r>
          </a:p>
          <a:p>
            <a:r>
              <a:rPr lang="en-US" sz="2400" dirty="0"/>
              <a:t>Revenue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Maximize revenue – uptime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Minimize expenses – Resource efficiency</a:t>
            </a:r>
          </a:p>
          <a:p>
            <a:pPr marL="0" indent="0">
              <a:buNone/>
            </a:pPr>
            <a:r>
              <a:rPr lang="en-US" sz="2400" dirty="0"/>
              <a:t>Personnel objectives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Keep expertise in-house → maintainability, operability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Reduce operational burden → </a:t>
            </a:r>
            <a:r>
              <a:rPr lang="en-US" dirty="0" err="1"/>
              <a:t>deployability</a:t>
            </a:r>
            <a:r>
              <a:rPr lang="en-US" dirty="0"/>
              <a:t> (managed services)</a:t>
            </a:r>
          </a:p>
          <a:p>
            <a:pPr marL="201168" lvl="1" indent="0">
              <a:buNone/>
            </a:pPr>
            <a:endParaRPr lang="en-US" sz="1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DAF1E-5E1F-65E4-58B1-75B83209E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35430-D239-47F1-40CE-D6492F4D8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Business Goals May Drive ASRs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8B9AF-DE08-6B2E-C5A3-82618318D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/>
              <a:t>Liability, safety, reputation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Liability → auditability, recoverability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Safety → reliability, fault tolerance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Reputation → availability, security</a:t>
            </a:r>
          </a:p>
          <a:p>
            <a:pPr marL="0" indent="0">
              <a:buNone/>
            </a:pPr>
            <a:r>
              <a:rPr lang="en-US" sz="2200" dirty="0"/>
              <a:t>Standards and regulations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HIPAA → security, auditability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PCI-DSS → security, isolatability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GDPR → modifiability, data residency</a:t>
            </a:r>
          </a:p>
          <a:p>
            <a:pPr marL="0" indent="0">
              <a:buNone/>
            </a:pPr>
            <a:r>
              <a:rPr lang="en-US" sz="2200" dirty="0"/>
              <a:t>Intellectual property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Proprietary algorithm must stay in-house → </a:t>
            </a:r>
            <a:r>
              <a:rPr lang="en-US" sz="1800" dirty="0" err="1"/>
              <a:t>deployability</a:t>
            </a:r>
            <a:r>
              <a:rPr lang="en-US" sz="1800" dirty="0"/>
              <a:t> (on-premise only)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Licensing restrictions → replaceability</a:t>
            </a:r>
          </a:p>
          <a:p>
            <a:pPr marL="0" indent="0">
              <a:buNone/>
            </a:pPr>
            <a:r>
              <a:rPr lang="en-US" sz="2200" dirty="0"/>
              <a:t>Environmental and sustainability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AI/ML energy cost → efficiency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Carbon commitments → </a:t>
            </a:r>
            <a:r>
              <a:rPr lang="en-US" sz="1800" dirty="0" err="1"/>
              <a:t>deployability</a:t>
            </a:r>
            <a:r>
              <a:rPr lang="en-US" sz="1800" dirty="0"/>
              <a:t> (region selection)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Right-sizing → scalability</a:t>
            </a:r>
          </a:p>
        </p:txBody>
      </p:sp>
    </p:spTree>
    <p:extLst>
      <p:ext uri="{BB962C8B-B14F-4D97-AF65-F5344CB8AC3E}">
        <p14:creationId xmlns:p14="http://schemas.microsoft.com/office/powerpoint/2010/main" val="4103287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Business Qualities (System QAs)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19200" y="1828800"/>
            <a:ext cx="7543801" cy="4631266"/>
          </a:xfrm>
        </p:spPr>
        <p:txBody>
          <a:bodyPr>
            <a:normAutofit/>
          </a:bodyPr>
          <a:lstStyle/>
          <a:p>
            <a:r>
              <a:rPr lang="en-US" b="1" dirty="0"/>
              <a:t>Time</a:t>
            </a:r>
            <a:r>
              <a:rPr lang="en-US" dirty="0"/>
              <a:t> </a:t>
            </a:r>
            <a:r>
              <a:rPr lang="en-US" b="1" dirty="0"/>
              <a:t>to mark</a:t>
            </a:r>
            <a:r>
              <a:rPr lang="en-US" dirty="0"/>
              <a:t>et (buy or reuse)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Buy VS reuse – imperfect fit VS create something</a:t>
            </a:r>
          </a:p>
          <a:p>
            <a:r>
              <a:rPr lang="en-US" b="1" dirty="0"/>
              <a:t>Cost</a:t>
            </a:r>
            <a:r>
              <a:rPr lang="en-US" dirty="0"/>
              <a:t> and </a:t>
            </a:r>
            <a:r>
              <a:rPr lang="en-US" b="1" dirty="0"/>
              <a:t>benefit</a:t>
            </a:r>
            <a:r>
              <a:rPr lang="en-US" dirty="0"/>
              <a:t> (tradeoffs)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Ideal solution vs good enough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Beginner architects’ curse (over-</a:t>
            </a:r>
            <a:r>
              <a:rPr lang="en-US" sz="1800" dirty="0" err="1"/>
              <a:t>engineeringO</a:t>
            </a:r>
            <a:endParaRPr lang="en-US" sz="1800" dirty="0"/>
          </a:p>
          <a:p>
            <a:r>
              <a:rPr lang="en-US" dirty="0"/>
              <a:t>Projected </a:t>
            </a:r>
            <a:r>
              <a:rPr lang="en-US" b="1" dirty="0"/>
              <a:t>lifetime</a:t>
            </a:r>
            <a:r>
              <a:rPr lang="en-US" dirty="0"/>
              <a:t> (modifiability, scalability, portability)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3 month = simple throwaway 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30 years = full scale system</a:t>
            </a:r>
          </a:p>
          <a:p>
            <a:r>
              <a:rPr lang="en-US" dirty="0"/>
              <a:t>Target </a:t>
            </a:r>
            <a:r>
              <a:rPr lang="en-US" b="1" dirty="0"/>
              <a:t>market</a:t>
            </a:r>
            <a:r>
              <a:rPr lang="en-US" dirty="0"/>
              <a:t> (product line strategy, reliability, performance, usability)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Mass-market = UI &amp; UX are critical; optimize performance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Internal tool = it works? Great!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F4291-1AD4-0049-6976-7DD2241AF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5B7F05-1DAE-57A1-BDBB-B45AC80AA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Business Qualities (System QAs)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19A763-EA34-2BBD-ED25-F21FB3074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799320" cy="4631266"/>
          </a:xfrm>
        </p:spPr>
        <p:txBody>
          <a:bodyPr>
            <a:normAutofit/>
          </a:bodyPr>
          <a:lstStyle/>
          <a:p>
            <a:r>
              <a:rPr lang="en-US" b="1" dirty="0"/>
              <a:t>Rollout schedule</a:t>
            </a:r>
            <a:r>
              <a:rPr lang="en-US" dirty="0"/>
              <a:t> (scope and scale, deployment flexibility)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Gradual vs Canary vs Global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different versions in the same env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Feature flags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A/B testing</a:t>
            </a:r>
          </a:p>
          <a:p>
            <a:r>
              <a:rPr lang="en-US" b="1" dirty="0"/>
              <a:t>Integration</a:t>
            </a:r>
            <a:r>
              <a:rPr lang="en-US" dirty="0"/>
              <a:t> with legacy and external systems (interfaces, constraints, interoperability)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Legacy interfaces constrain technology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External APIs introduce reliability and version dependencies</a:t>
            </a:r>
          </a:p>
          <a:p>
            <a:r>
              <a:rPr lang="en-US" b="1" dirty="0"/>
              <a:t>Constraints</a:t>
            </a:r>
            <a:r>
              <a:rPr lang="en-US" dirty="0"/>
              <a:t> (safety, security, modifiability, …)</a:t>
            </a:r>
          </a:p>
          <a:p>
            <a:r>
              <a:rPr lang="en-US" b="1" dirty="0"/>
              <a:t>Regulatory</a:t>
            </a:r>
            <a:r>
              <a:rPr lang="en-US" dirty="0"/>
              <a:t> requirements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61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Requirement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28800"/>
            <a:ext cx="7543801" cy="4402666"/>
          </a:xfrm>
        </p:spPr>
        <p:txBody>
          <a:bodyPr>
            <a:normAutofit/>
          </a:bodyPr>
          <a:lstStyle/>
          <a:p>
            <a:r>
              <a:rPr lang="en-US" b="1" dirty="0"/>
              <a:t>Functional Requirements</a:t>
            </a:r>
            <a:r>
              <a:rPr lang="en-US" dirty="0"/>
              <a:t> (FR)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the </a:t>
            </a:r>
            <a:r>
              <a:rPr lang="en-US" b="1" dirty="0"/>
              <a:t>system</a:t>
            </a:r>
            <a:r>
              <a:rPr lang="en-US" dirty="0"/>
              <a:t> </a:t>
            </a:r>
            <a:r>
              <a:rPr lang="en-US" b="1" dirty="0"/>
              <a:t>must do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How it must </a:t>
            </a:r>
            <a:r>
              <a:rPr lang="en-US" b="1" dirty="0"/>
              <a:t>react to run-time stimuli</a:t>
            </a:r>
            <a:r>
              <a:rPr lang="en-US" dirty="0"/>
              <a:t>, e.g.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User provides valid credentials &amp; clicks on login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System creates a session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System redirects to a dashboard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Payment notification received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System marks the order as paid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System sends notification to a user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Every 1 minute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System looks up for unfinished transactions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Canceled if found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cases, user stories, functional specifications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084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Architectural Qualities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/>
          </a:bodyPr>
          <a:lstStyle/>
          <a:p>
            <a:r>
              <a:rPr lang="en-US" b="1" dirty="0"/>
              <a:t>Conceptual integrity</a:t>
            </a:r>
            <a:r>
              <a:rPr lang="en-US" dirty="0"/>
              <a:t> – consistency, do similar things in similar ways</a:t>
            </a:r>
          </a:p>
          <a:p>
            <a:pPr lvl="1">
              <a:buFont typeface="Arial"/>
              <a:buChar char="•"/>
            </a:pPr>
            <a:r>
              <a:rPr lang="en-US" dirty="0"/>
              <a:t>All services use consistent API technologies, e.g. REST + JSON</a:t>
            </a:r>
          </a:p>
          <a:p>
            <a:pPr lvl="2">
              <a:buFont typeface="Arial"/>
              <a:buChar char="•"/>
            </a:pPr>
            <a:r>
              <a:rPr lang="en-US" sz="1800" dirty="0"/>
              <a:t>Vs the zoo – gRPC, GraphQL, WebSockets, MQ, etc.</a:t>
            </a:r>
          </a:p>
          <a:p>
            <a:pPr lvl="1">
              <a:buFont typeface="Arial"/>
              <a:buChar char="•"/>
            </a:pPr>
            <a:r>
              <a:rPr lang="en-US" dirty="0"/>
              <a:t>Multiple programming languages</a:t>
            </a:r>
          </a:p>
          <a:p>
            <a:pPr lvl="2">
              <a:buFont typeface="Arial"/>
              <a:buChar char="•"/>
            </a:pPr>
            <a:r>
              <a:rPr lang="en-US" sz="1600" dirty="0"/>
              <a:t>Agile teams pick their own – hiring, tooling, and knowledge-sharing problems</a:t>
            </a:r>
          </a:p>
          <a:p>
            <a:pPr lvl="1">
              <a:buFont typeface="Arial"/>
              <a:buChar char="•"/>
            </a:pPr>
            <a:r>
              <a:rPr lang="en-US" dirty="0"/>
              <a:t>Sometimes consistency must yield to correctness or performance</a:t>
            </a:r>
          </a:p>
          <a:p>
            <a:pPr lvl="2">
              <a:buFont typeface="Arial"/>
              <a:buChar char="•"/>
            </a:pPr>
            <a:r>
              <a:rPr lang="en-US" sz="1600" dirty="0"/>
              <a:t>e.g. stop-the-world garbage collection for memory consistency</a:t>
            </a:r>
          </a:p>
          <a:p>
            <a:r>
              <a:rPr lang="en-US" b="1" dirty="0"/>
              <a:t>Correctness and completeness</a:t>
            </a:r>
          </a:p>
          <a:p>
            <a:pPr lvl="1">
              <a:buFont typeface="Arial"/>
              <a:buChar char="•"/>
            </a:pPr>
            <a:r>
              <a:rPr lang="en-US" dirty="0"/>
              <a:t>Architecture actually satisfies each requirement — not just partially</a:t>
            </a:r>
          </a:p>
          <a:p>
            <a:pPr lvl="1">
              <a:buFont typeface="Arial"/>
              <a:buChar char="•"/>
            </a:pPr>
            <a:r>
              <a:rPr lang="en-US" dirty="0"/>
              <a:t>Every requirement is addressed everywhere it applies</a:t>
            </a:r>
          </a:p>
          <a:p>
            <a:pPr lvl="2">
              <a:buFont typeface="Arial"/>
              <a:buChar char="•"/>
            </a:pPr>
            <a:r>
              <a:rPr lang="en-US" sz="1600" dirty="0"/>
              <a:t>e.g. internationalization: does the UI render it? Does the API pass it through? Does the DB store it?</a:t>
            </a:r>
          </a:p>
        </p:txBody>
      </p:sp>
    </p:spTree>
    <p:extLst>
      <p:ext uri="{BB962C8B-B14F-4D97-AF65-F5344CB8AC3E}">
        <p14:creationId xmlns:p14="http://schemas.microsoft.com/office/powerpoint/2010/main" val="3983029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11597-9635-FA1E-F5DA-4BF2518C8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12ECA-7A79-4609-C79B-0DFFDFF8F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EFB8D-7472-D04D-DEDB-09FF2330B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Traceability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Every architectural decision should trace back to a requirement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Good traceability examples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The architecture uses FIPS-140 certified encryption algorithm to be accepted by the Pentagon as a customer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The architecture requires content to be in Simplified Chinese and satisfy all Section-508 accessibility requirements (Client usability spec)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The architecture must allow backups of full data-sets within 1 hour to meet data loss constraints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Poor traceability example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The architecture used MongoDB because the lead dev prefers it</a:t>
            </a:r>
          </a:p>
        </p:txBody>
      </p:sp>
    </p:spTree>
    <p:extLst>
      <p:ext uri="{BB962C8B-B14F-4D97-AF65-F5344CB8AC3E}">
        <p14:creationId xmlns:p14="http://schemas.microsoft.com/office/powerpoint/2010/main" val="487888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B5670-7033-41F4-9A60-22B4065DB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Traceability Matrix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DB5E837-A9E9-4A82-9CC3-540F519835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492423"/>
              </p:ext>
            </p:extLst>
          </p:nvPr>
        </p:nvGraphicFramePr>
        <p:xfrm>
          <a:off x="1219200" y="1846263"/>
          <a:ext cx="993648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6062375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46792340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0235452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Original req.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324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FIPS libraries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FIPS-140 certified encryption algorithm to be accepted by the Pentagon as a 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65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508-Compliance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 Will be sold in China mainland and satisfy all Section-508 accessibility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245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Simplified Chinese translation and character 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… Will be sold in China mainland and satisfy all Section-508 accessibility requirements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Marketing goals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172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910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DAF6914C-46BA-6E04-8FE7-9088E789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76201"/>
            <a:ext cx="6837364" cy="1676400"/>
          </a:xfrm>
        </p:spPr>
        <p:txBody>
          <a:bodyPr>
            <a:normAutofit/>
          </a:bodyPr>
          <a:lstStyle/>
          <a:p>
            <a:r>
              <a:rPr lang="en-US" altLang="en-US" dirty="0"/>
              <a:t>Scenarios and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DE865-B03B-1D1B-94ED-62E0DEAD9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1" y="1828800"/>
            <a:ext cx="9905999" cy="46482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Scenario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Purpose: Understand the full context around a goal — motivations, environment, constraints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Use when: Exploring a new problem space, or when stakeholder context is unclear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Longer narrative of user and system interactions to accomplish a goal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Who? Context? Why? Motivation? Actions?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Narration, details, a lot of context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Not just system interactions – includes emotions, context, environment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"User is stressed, in a hurry, using a phone with poor signal while trying to book a last-minute rental"</a:t>
            </a:r>
          </a:p>
          <a:p>
            <a:pPr>
              <a:defRPr/>
            </a:pPr>
            <a:r>
              <a:rPr lang="en-US" dirty="0"/>
              <a:t>User story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Purpose: Capture a single, actionable requirement from the user's perspective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Use when: Planning sprints, defining acceptance criteria, prioritizing backlog items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One specific interaction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Typical template…</a:t>
            </a:r>
          </a:p>
          <a:p>
            <a:pPr marL="534988" lvl="1" indent="0">
              <a:buNone/>
              <a:defRPr/>
            </a:pPr>
            <a:r>
              <a:rPr lang="en-US" dirty="0"/>
              <a:t>As a </a:t>
            </a:r>
            <a:r>
              <a:rPr lang="en-US" b="1" dirty="0"/>
              <a:t>&lt;user role&gt;,</a:t>
            </a:r>
            <a:r>
              <a:rPr lang="en-US" dirty="0"/>
              <a:t> I want to </a:t>
            </a:r>
            <a:r>
              <a:rPr lang="en-US" b="1" dirty="0"/>
              <a:t>&lt;action&gt;</a:t>
            </a:r>
            <a:r>
              <a:rPr lang="en-US" dirty="0"/>
              <a:t>, so that </a:t>
            </a:r>
            <a:r>
              <a:rPr lang="en-US" b="1" dirty="0"/>
              <a:t>&lt;reason&gt;</a:t>
            </a:r>
            <a:r>
              <a:rPr lang="en-US" dirty="0"/>
              <a:t>.</a:t>
            </a:r>
          </a:p>
          <a:p>
            <a:pPr marL="534988" lvl="1" indent="0">
              <a:buNone/>
              <a:defRPr/>
            </a:pPr>
            <a:r>
              <a:rPr lang="en-US" dirty="0"/>
              <a:t>As a </a:t>
            </a:r>
            <a:r>
              <a:rPr lang="en-US" b="1" dirty="0"/>
              <a:t>professor</a:t>
            </a:r>
            <a:r>
              <a:rPr lang="en-US" dirty="0"/>
              <a:t>, I want to </a:t>
            </a:r>
            <a:r>
              <a:rPr lang="en-US" b="1" dirty="0"/>
              <a:t>assign an F to everyone at once</a:t>
            </a:r>
            <a:r>
              <a:rPr lang="en-US" dirty="0"/>
              <a:t>, so that </a:t>
            </a:r>
            <a:r>
              <a:rPr lang="en-US" b="1" dirty="0"/>
              <a:t>I fail all students without effort</a:t>
            </a:r>
          </a:p>
          <a:p>
            <a:pPr>
              <a:defRPr/>
            </a:pPr>
            <a:r>
              <a:rPr lang="en-US" b="1" dirty="0"/>
              <a:t>Natural</a:t>
            </a:r>
            <a:r>
              <a:rPr lang="en-US" dirty="0"/>
              <a:t>, </a:t>
            </a:r>
            <a:r>
              <a:rPr lang="en-US" b="1" dirty="0"/>
              <a:t>easy</a:t>
            </a:r>
            <a:r>
              <a:rPr lang="en-US" dirty="0"/>
              <a:t> to create, </a:t>
            </a:r>
            <a:r>
              <a:rPr lang="en-US" b="1" dirty="0"/>
              <a:t>understandable</a:t>
            </a:r>
            <a:r>
              <a:rPr lang="en-US" dirty="0"/>
              <a:t> but may be </a:t>
            </a:r>
            <a:r>
              <a:rPr lang="en-US" b="1" dirty="0"/>
              <a:t>incomplete</a:t>
            </a:r>
            <a:r>
              <a:rPr lang="en-US" dirty="0"/>
              <a:t> and </a:t>
            </a:r>
            <a:r>
              <a:rPr lang="en-US" b="1" dirty="0"/>
              <a:t>ambiguous</a:t>
            </a:r>
          </a:p>
          <a:p>
            <a:pPr lvl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11644E3-D558-6059-23E3-4420BD0F7B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1" y="76200"/>
            <a:ext cx="5749926" cy="1676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Use Cases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5AF2097-871A-DA45-38E2-1D252E7619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905000"/>
            <a:ext cx="9982200" cy="4122738"/>
          </a:xfrm>
        </p:spPr>
        <p:txBody>
          <a:bodyPr>
            <a:normAutofit/>
          </a:bodyPr>
          <a:lstStyle/>
          <a:p>
            <a:pPr lvl="1">
              <a:buFont typeface="Arial"/>
              <a:buChar char="•"/>
              <a:defRPr/>
            </a:pPr>
            <a:r>
              <a:rPr lang="en-US" altLang="en-US" dirty="0"/>
              <a:t>Purpose: Describes the interaction between a user and a system</a:t>
            </a:r>
          </a:p>
          <a:p>
            <a:pPr lvl="1">
              <a:buFont typeface="Arial"/>
              <a:buChar char="•"/>
              <a:defRPr/>
            </a:pPr>
            <a:r>
              <a:rPr lang="en-US" altLang="en-US" dirty="0"/>
              <a:t>Use when: Establishing what the system must do before architectural design begins — especially useful for identifying actors, boundaries, and completeness gaps</a:t>
            </a:r>
            <a:endParaRPr lang="en-US" altLang="en-US" b="1" dirty="0"/>
          </a:p>
          <a:p>
            <a:pPr lvl="1">
              <a:buFont typeface="Arial"/>
              <a:buChar char="•"/>
              <a:defRPr/>
            </a:pPr>
            <a:r>
              <a:rPr lang="en-US" altLang="en-US" dirty="0"/>
              <a:t>The user has a goal</a:t>
            </a:r>
          </a:p>
          <a:p>
            <a:pPr lvl="2">
              <a:buFont typeface="Arial"/>
              <a:buChar char="•"/>
              <a:defRPr/>
            </a:pPr>
            <a:r>
              <a:rPr lang="en-US" altLang="en-US" sz="1800" dirty="0"/>
              <a:t>Focus on </a:t>
            </a:r>
            <a:r>
              <a:rPr lang="en-US" altLang="en-US" sz="1800" b="1" dirty="0"/>
              <a:t>value</a:t>
            </a:r>
            <a:r>
              <a:rPr lang="en-US" altLang="en-US" sz="1800" dirty="0"/>
              <a:t> – how the system will be used to </a:t>
            </a:r>
            <a:r>
              <a:rPr lang="en-US" altLang="en-US" sz="1800" b="1" dirty="0"/>
              <a:t>satisfy</a:t>
            </a:r>
            <a:r>
              <a:rPr lang="en-US" altLang="en-US" sz="1800" dirty="0"/>
              <a:t> a specific </a:t>
            </a:r>
            <a:r>
              <a:rPr lang="en-US" altLang="en-US" sz="1800" b="1" dirty="0"/>
              <a:t>user goal</a:t>
            </a:r>
          </a:p>
          <a:p>
            <a:pPr lvl="1">
              <a:buFont typeface="Arial"/>
              <a:buChar char="•"/>
              <a:defRPr/>
            </a:pPr>
            <a:r>
              <a:rPr lang="en-US" altLang="en-US" dirty="0"/>
              <a:t>Describes a user journey from the start to the end</a:t>
            </a:r>
          </a:p>
          <a:p>
            <a:pPr lvl="2">
              <a:buFont typeface="Arial"/>
              <a:buChar char="•"/>
              <a:defRPr/>
            </a:pPr>
            <a:r>
              <a:rPr lang="en-US" altLang="en-US" sz="1800" dirty="0"/>
              <a:t>Not just one interaction</a:t>
            </a:r>
          </a:p>
          <a:p>
            <a:pPr lvl="1">
              <a:buFont typeface="Arial"/>
              <a:buChar char="•"/>
              <a:defRPr/>
            </a:pPr>
            <a:r>
              <a:rPr lang="en-US" altLang="en-US" b="1" dirty="0"/>
              <a:t>Observable</a:t>
            </a:r>
            <a:r>
              <a:rPr lang="en-US" altLang="en-US" dirty="0"/>
              <a:t> and </a:t>
            </a:r>
            <a:r>
              <a:rPr lang="en-US" altLang="en-US" b="1" dirty="0"/>
              <a:t>testable</a:t>
            </a:r>
            <a:r>
              <a:rPr lang="en-US" altLang="en-US" dirty="0"/>
              <a:t> functionality – "black box" view of the system</a:t>
            </a:r>
          </a:p>
          <a:p>
            <a:pPr lvl="2">
              <a:buFont typeface="Arial"/>
              <a:buChar char="•"/>
              <a:defRPr/>
            </a:pPr>
            <a:r>
              <a:rPr lang="en-US" altLang="en-US" sz="1800" dirty="0"/>
              <a:t>Explains the big picture – between user stories and scenarios</a:t>
            </a:r>
          </a:p>
          <a:p>
            <a:pPr lvl="1">
              <a:buFont typeface="Arial"/>
              <a:buChar char="•"/>
              <a:defRPr/>
            </a:pPr>
            <a:r>
              <a:rPr lang="en-US" altLang="en-US" dirty="0"/>
              <a:t>All use cases = all things system must do</a:t>
            </a:r>
          </a:p>
          <a:p>
            <a:pPr lvl="2">
              <a:buFont typeface="Arial"/>
              <a:buChar char="•"/>
              <a:defRPr/>
            </a:pPr>
            <a:r>
              <a:rPr lang="en-US" altLang="en-US" sz="1800" dirty="0"/>
              <a:t>The first system functional decomposition</a:t>
            </a:r>
          </a:p>
        </p:txBody>
      </p:sp>
    </p:spTree>
    <p:extLst>
      <p:ext uri="{BB962C8B-B14F-4D97-AF65-F5344CB8AC3E}">
        <p14:creationId xmlns:p14="http://schemas.microsoft.com/office/powerpoint/2010/main" val="834583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E83E56B-98CA-7D43-4CA5-D9B5AD93EA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315200" cy="1295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Use Case Descriptions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0CC747E-ED09-FA7F-5AA7-03B925316E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28800"/>
            <a:ext cx="9906000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en-US" dirty="0"/>
              <a:t>A Use Case captures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Name and description – what the Use Case is about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Actors – who interacts with the system (specify)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Primary </a:t>
            </a:r>
            <a:r>
              <a:rPr lang="en-US" altLang="en-US" b="1" dirty="0"/>
              <a:t>flow of events</a:t>
            </a:r>
            <a:r>
              <a:rPr lang="en-US" altLang="en-US" dirty="0"/>
              <a:t> (as related stories) – happy path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Secondary </a:t>
            </a:r>
            <a:r>
              <a:rPr lang="en-US" altLang="en-US" b="1" dirty="0"/>
              <a:t>alternative</a:t>
            </a:r>
            <a:r>
              <a:rPr lang="en-US" altLang="en-US" dirty="0"/>
              <a:t> and/or </a:t>
            </a:r>
            <a:r>
              <a:rPr lang="en-US" altLang="en-US" b="1" dirty="0"/>
              <a:t>exception</a:t>
            </a:r>
            <a:r>
              <a:rPr lang="en-US" altLang="en-US" dirty="0"/>
              <a:t> </a:t>
            </a:r>
            <a:r>
              <a:rPr lang="en-US" altLang="en-US" b="1" dirty="0"/>
              <a:t>flow of events </a:t>
            </a:r>
            <a:r>
              <a:rPr lang="en-US" altLang="en-US" dirty="0"/>
              <a:t>– error paths and edge cases (what if …)</a:t>
            </a:r>
            <a:endParaRPr lang="en-US" altLang="en-US" b="1" dirty="0"/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System </a:t>
            </a:r>
            <a:r>
              <a:rPr lang="en-US" altLang="en-US" b="1" dirty="0"/>
              <a:t>preconditions </a:t>
            </a:r>
            <a:r>
              <a:rPr lang="en-US" altLang="en-US" dirty="0"/>
              <a:t>– system state before</a:t>
            </a:r>
            <a:endParaRPr lang="en-US" altLang="en-US" b="1" dirty="0"/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System </a:t>
            </a:r>
            <a:r>
              <a:rPr lang="en-US" altLang="en-US" b="1" dirty="0"/>
              <a:t>postconditions</a:t>
            </a:r>
            <a:r>
              <a:rPr lang="en-US" altLang="en-US" dirty="0"/>
              <a:t> – system state after</a:t>
            </a:r>
            <a:endParaRPr lang="en-US" altLang="en-US" b="1" dirty="0"/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b="1" dirty="0"/>
              <a:t>Supplemental</a:t>
            </a:r>
            <a:r>
              <a:rPr lang="en-US" altLang="en-US" dirty="0"/>
              <a:t> information – </a:t>
            </a:r>
            <a:r>
              <a:rPr lang="en-US" altLang="en-US" b="1" dirty="0"/>
              <a:t>non-functional</a:t>
            </a:r>
            <a:r>
              <a:rPr lang="en-US" altLang="en-US" dirty="0"/>
              <a:t> requirements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dirty="0"/>
              <a:t>Use case describes </a:t>
            </a:r>
            <a:r>
              <a:rPr lang="en-US" altLang="en-US" b="1" dirty="0"/>
              <a:t>functional steps </a:t>
            </a:r>
            <a:r>
              <a:rPr lang="en-US" altLang="en-US" dirty="0"/>
              <a:t>detailed enough to …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Specify requirements</a:t>
            </a:r>
            <a:endParaRPr lang="en-US" altLang="en-US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Begin early </a:t>
            </a:r>
            <a:r>
              <a:rPr lang="en-US" altLang="en-US" b="1" dirty="0"/>
              <a:t>design</a:t>
            </a:r>
            <a:r>
              <a:rPr lang="en-US" altLang="en-US" dirty="0"/>
              <a:t> work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Actors and flows reveal system boundaries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Ensure stakeholders, users, dev team agree on the system functionality</a:t>
            </a:r>
            <a:endParaRPr lang="en-US" altLang="en-US" b="1" dirty="0"/>
          </a:p>
          <a:p>
            <a:pPr marL="201168" lvl="1" indent="0">
              <a:lnSpc>
                <a:spcPct val="80000"/>
              </a:lnSpc>
              <a:buNone/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58779657-89C7-728E-F13C-92BAB603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6986588" cy="1295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“Why Use Cases at All?”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7A5B2088-81B2-D3B2-0077-026E35BFC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05000"/>
            <a:ext cx="9906000" cy="4419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dirty="0"/>
              <a:t>We have user stories and scenarios!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Use Cases live in the middle ground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Scenarios too narrative, user stories too narrow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A good compromise – Use Cases are semi-formal, structured, but understandable stories (people like stories!)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Use Cases add value to analysis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Initially, an outline of mainline</a:t>
            </a:r>
            <a:r>
              <a:rPr lang="en-US" altLang="en-US" sz="1600" b="1" dirty="0"/>
              <a:t> </a:t>
            </a:r>
            <a:r>
              <a:rPr lang="en-US" altLang="en-US" sz="1600" dirty="0"/>
              <a:t>features and capabilities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Later, a basis for innovation, extension, and revision of requirements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Describe exception flow – a predominant source of system complexity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Something is wrong, e.g. password reset link is expired</a:t>
            </a:r>
          </a:p>
          <a:p>
            <a:pPr lvl="1">
              <a:defRPr/>
            </a:pPr>
            <a:r>
              <a:rPr lang="en-US" altLang="en-US" dirty="0"/>
              <a:t>Helps to start functional decomposition</a:t>
            </a:r>
          </a:p>
          <a:p>
            <a:pPr lvl="2">
              <a:defRPr/>
            </a:pPr>
            <a:r>
              <a:rPr lang="en-US" altLang="en-US" sz="1600" dirty="0"/>
              <a:t>Transitions to requirement specifications and early design</a:t>
            </a:r>
          </a:p>
          <a:p>
            <a:pPr lvl="1">
              <a:defRPr/>
            </a:pPr>
            <a:r>
              <a:rPr lang="en-US" altLang="en-US" dirty="0"/>
              <a:t>A basis for downstream project artifacts</a:t>
            </a:r>
          </a:p>
          <a:p>
            <a:pPr lvl="2">
              <a:defRPr/>
            </a:pPr>
            <a:r>
              <a:rPr lang="en-US" altLang="en-US" sz="1600" dirty="0"/>
              <a:t>Estimates, plans, UI design, software design, testing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283AC806-75A1-1F85-3B9A-4923D58A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04801"/>
            <a:ext cx="9220200" cy="1447799"/>
          </a:xfrm>
        </p:spPr>
        <p:txBody>
          <a:bodyPr>
            <a:normAutofit/>
          </a:bodyPr>
          <a:lstStyle/>
          <a:p>
            <a:r>
              <a:rPr lang="en-US" altLang="en-US" dirty="0"/>
              <a:t>ATM Model: Withdraw Cash Use Case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9FC867-3161-8C96-A832-DA293A991D3E}"/>
              </a:ext>
            </a:extLst>
          </p:cNvPr>
          <p:cNvSpPr txBox="1"/>
          <p:nvPr/>
        </p:nvSpPr>
        <p:spPr>
          <a:xfrm>
            <a:off x="1219200" y="1828800"/>
            <a:ext cx="4038600" cy="24384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1 </a:t>
            </a:r>
            <a:r>
              <a:rPr lang="en-US" sz="1400" b="1" dirty="0">
                <a:ea typeface="ＭＳ Ｐゴシック" pitchFamily="34" charset="-128"/>
              </a:rPr>
              <a:t>Brief Description</a:t>
            </a:r>
          </a:p>
          <a:p>
            <a:pPr marL="228600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This use case describes how the Bank Customer uses the ATM to withdraw money from their bank account.</a:t>
            </a:r>
          </a:p>
          <a:p>
            <a:pPr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2 </a:t>
            </a:r>
            <a:r>
              <a:rPr lang="en-US" sz="1400" b="1" dirty="0">
                <a:ea typeface="ＭＳ Ｐゴシック" pitchFamily="34" charset="-128"/>
              </a:rPr>
              <a:t>Actors</a:t>
            </a:r>
          </a:p>
          <a:p>
            <a:pPr marL="228600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2.1 Bank Customer</a:t>
            </a:r>
          </a:p>
          <a:p>
            <a:pPr marL="228600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2.2 ATM</a:t>
            </a:r>
          </a:p>
          <a:p>
            <a:pPr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3 </a:t>
            </a:r>
            <a:r>
              <a:rPr lang="en-US" sz="1400" b="1" dirty="0">
                <a:ea typeface="ＭＳ Ｐゴシック" pitchFamily="34" charset="-128"/>
              </a:rPr>
              <a:t>Preconditions</a:t>
            </a:r>
          </a:p>
          <a:p>
            <a:pPr marL="228600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There is an active network connection to the Bank.</a:t>
            </a:r>
          </a:p>
          <a:p>
            <a:pPr marL="228600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The ATM has cash available.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D24D1B-BEC1-E713-D386-8EB6223F38FA}"/>
              </a:ext>
            </a:extLst>
          </p:cNvPr>
          <p:cNvSpPr txBox="1"/>
          <p:nvPr/>
        </p:nvSpPr>
        <p:spPr>
          <a:xfrm>
            <a:off x="5562600" y="1828800"/>
            <a:ext cx="5715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4 </a:t>
            </a:r>
            <a:r>
              <a:rPr lang="en-US" sz="1400" b="1" dirty="0">
                <a:ea typeface="ＭＳ Ｐゴシック" pitchFamily="34" charset="-128"/>
              </a:rPr>
              <a:t>Basic Flow of Events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1. The use case begins when Bank Customer inserts their Bank Card.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2. Use Case: Validate User is performed.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3. The ATM displays the different alternatives that are available on this unit. [See Supporting Requirement SR-xxx for list of alternatives]. In this case the Bank Customer always selects “Withdraw Cash”.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4. The ATM prompts for an account. See Supporting Requirement SR-</a:t>
            </a:r>
            <a:r>
              <a:rPr lang="en-US" sz="1400" dirty="0" err="1">
                <a:ea typeface="ＭＳ Ｐゴシック" pitchFamily="34" charset="-128"/>
              </a:rPr>
              <a:t>yyy</a:t>
            </a:r>
            <a:r>
              <a:rPr lang="en-US" sz="1400" dirty="0">
                <a:ea typeface="ＭＳ Ｐゴシック" pitchFamily="34" charset="-128"/>
              </a:rPr>
              <a:t> for account types that shall be supported.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5. The Bank Customer selects an account.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6. The ATM prompts for an amount.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7. The Bank Customer enters an amount.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8. Card ID, PIN, amount and account is sent to Bank as a transaction. The Bank Consortium replies with a go/no go reply telling if the transaction is ok.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9. The ATM dispenses the cash.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10. The ATM returns the Bank Card.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11. The ATM prints a receipt.</a:t>
            </a:r>
          </a:p>
          <a:p>
            <a:pPr marL="284163" lvl="1" eaLnBrk="1" hangingPunct="1">
              <a:defRPr/>
            </a:pPr>
            <a:r>
              <a:rPr lang="en-US" sz="1400" dirty="0">
                <a:ea typeface="ＭＳ Ｐゴシック" pitchFamily="34" charset="-128"/>
              </a:rPr>
              <a:t>12. The use case ends successfully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6287C3A7-7607-2E21-ED24-D68F5C4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09601"/>
            <a:ext cx="8991600" cy="1112837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ATM Model: Withdraw Cash Use Case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D76FB-5761-B51C-8AEB-5347B83A9E65}"/>
              </a:ext>
            </a:extLst>
          </p:cNvPr>
          <p:cNvSpPr txBox="1"/>
          <p:nvPr/>
        </p:nvSpPr>
        <p:spPr>
          <a:xfrm>
            <a:off x="1219200" y="1981200"/>
            <a:ext cx="9906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dirty="0"/>
              <a:t>5 </a:t>
            </a:r>
            <a:r>
              <a:rPr lang="en-US" sz="1400" b="1" dirty="0"/>
              <a:t>Alternative Flows</a:t>
            </a:r>
          </a:p>
          <a:p>
            <a:pPr marL="173038" eaLnBrk="1" hangingPunct="1">
              <a:defRPr/>
            </a:pPr>
            <a:r>
              <a:rPr lang="en-US" sz="1400" dirty="0"/>
              <a:t>5.1 Invalid User</a:t>
            </a:r>
          </a:p>
          <a:p>
            <a:pPr marL="346075" lvl="1" eaLnBrk="1" hangingPunct="1">
              <a:defRPr/>
            </a:pPr>
            <a:r>
              <a:rPr lang="en-US" sz="1400" dirty="0"/>
              <a:t>If in step 2, the Validate User use case does not complete successfully, then</a:t>
            </a:r>
          </a:p>
          <a:p>
            <a:pPr marL="346075" lvl="1" eaLnBrk="1" hangingPunct="1">
              <a:defRPr/>
            </a:pPr>
            <a:r>
              <a:rPr lang="en-US" sz="1400" dirty="0"/>
              <a:t>1. The use case ends with a failure condition</a:t>
            </a:r>
          </a:p>
          <a:p>
            <a:pPr marL="173038" eaLnBrk="1" hangingPunct="1">
              <a:defRPr/>
            </a:pPr>
            <a:r>
              <a:rPr lang="en-US" sz="1400" dirty="0"/>
              <a:t>5.2 Wrong account</a:t>
            </a:r>
          </a:p>
          <a:p>
            <a:pPr marL="346075" lvl="1" eaLnBrk="1" hangingPunct="1">
              <a:defRPr/>
            </a:pPr>
            <a:r>
              <a:rPr lang="en-US" sz="1400" dirty="0"/>
              <a:t>If in step 8, the account selected is not associated with this bank card, then</a:t>
            </a:r>
          </a:p>
          <a:p>
            <a:pPr marL="346075" lvl="1" eaLnBrk="1" hangingPunct="1">
              <a:defRPr/>
            </a:pPr>
            <a:r>
              <a:rPr lang="en-US" sz="1400" dirty="0"/>
              <a:t>1. The ATM shall display "Invalid Account – please try again"</a:t>
            </a:r>
          </a:p>
          <a:p>
            <a:pPr marL="346075" lvl="1">
              <a:buFontTx/>
              <a:buAutoNum type="arabicPeriod" startAt="2"/>
              <a:defRPr/>
            </a:pPr>
            <a:r>
              <a:rPr lang="en-US" sz="1400" dirty="0"/>
              <a:t>The use case resumes at step 4</a:t>
            </a:r>
          </a:p>
          <a:p>
            <a:pPr eaLnBrk="1" hangingPunct="1">
              <a:defRPr/>
            </a:pPr>
            <a:r>
              <a:rPr lang="en-US" sz="1400" dirty="0"/>
              <a:t>6 </a:t>
            </a:r>
            <a:r>
              <a:rPr lang="en-US" sz="1400" b="1" dirty="0"/>
              <a:t>Postconditions</a:t>
            </a:r>
          </a:p>
          <a:p>
            <a:pPr lvl="1" indent="-284163" eaLnBrk="1" hangingPunct="1">
              <a:defRPr/>
            </a:pPr>
            <a:r>
              <a:rPr lang="en-US" sz="1400" dirty="0"/>
              <a:t>6.1 Successful Completion</a:t>
            </a:r>
          </a:p>
          <a:p>
            <a:pPr marL="346075" lvl="1" eaLnBrk="1" hangingPunct="1">
              <a:defRPr/>
            </a:pPr>
            <a:r>
              <a:rPr lang="en-US" sz="1400" dirty="0"/>
              <a:t>The user has received their cash and the internal logs have been updated.</a:t>
            </a:r>
          </a:p>
          <a:p>
            <a:pPr lvl="1" indent="-284163" eaLnBrk="1" hangingPunct="1">
              <a:defRPr/>
            </a:pPr>
            <a:r>
              <a:rPr lang="en-US" sz="1400" dirty="0"/>
              <a:t>6.2 Failure Condition</a:t>
            </a:r>
          </a:p>
          <a:p>
            <a:pPr marL="346075" lvl="1" eaLnBrk="1" hangingPunct="1">
              <a:defRPr/>
            </a:pPr>
            <a:r>
              <a:rPr lang="en-US" sz="1400" dirty="0"/>
              <a:t>The logs have been updated accordingly.</a:t>
            </a:r>
          </a:p>
          <a:p>
            <a:pPr eaLnBrk="1" hangingPunct="1">
              <a:defRPr/>
            </a:pPr>
            <a:r>
              <a:rPr lang="en-US" sz="1400" dirty="0"/>
              <a:t>7 </a:t>
            </a:r>
            <a:r>
              <a:rPr lang="en-US" sz="1400" b="1" dirty="0"/>
              <a:t>Supplemental Information</a:t>
            </a:r>
          </a:p>
          <a:p>
            <a:pPr marL="173038" eaLnBrk="1" hangingPunct="1">
              <a:defRPr/>
            </a:pPr>
            <a:r>
              <a:rPr lang="en-US" sz="1400" dirty="0"/>
              <a:t>7.1 Transaction must complete within 10 seconds (performance)</a:t>
            </a:r>
          </a:p>
          <a:p>
            <a:pPr marL="173038" eaLnBrk="1" hangingPunct="1">
              <a:defRPr/>
            </a:pPr>
            <a:r>
              <a:rPr lang="en-US" sz="1400" dirty="0"/>
              <a:t>7.2 All transaction data encrypted using FIPS-140 certified algorithms (security)</a:t>
            </a:r>
          </a:p>
          <a:p>
            <a:pPr marL="173038" eaLnBrk="1" hangingPunct="1">
              <a:defRPr/>
            </a:pPr>
            <a:r>
              <a:rPr lang="en-US" sz="1400" dirty="0"/>
              <a:t>7.3 ATM must be available 99.9% of the time (availability)</a:t>
            </a:r>
          </a:p>
        </p:txBody>
      </p:sp>
    </p:spTree>
    <p:extLst>
      <p:ext uri="{BB962C8B-B14F-4D97-AF65-F5344CB8AC3E}">
        <p14:creationId xmlns:p14="http://schemas.microsoft.com/office/powerpoint/2010/main" val="730968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143000" y="523876"/>
            <a:ext cx="6769101" cy="1228724"/>
          </a:xfrm>
        </p:spPr>
        <p:txBody>
          <a:bodyPr>
            <a:normAutofit/>
          </a:bodyPr>
          <a:lstStyle/>
          <a:p>
            <a:r>
              <a:rPr lang="en-US" dirty="0"/>
              <a:t>Conceptual Integrity</a:t>
            </a:r>
          </a:p>
        </p:txBody>
      </p:sp>
      <p:pic>
        <p:nvPicPr>
          <p:cNvPr id="4" name="Picture 6" descr="A:\arc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875554"/>
            <a:ext cx="5791200" cy="4337655"/>
          </a:xfrm>
          <a:noFill/>
        </p:spPr>
      </p:pic>
    </p:spTree>
    <p:extLst>
      <p:ext uri="{BB962C8B-B14F-4D97-AF65-F5344CB8AC3E}">
        <p14:creationId xmlns:p14="http://schemas.microsoft.com/office/powerpoint/2010/main" val="29346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4EE64-7449-3A3D-936D-39637FB01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D8FBD-921D-36F7-1E6C-5F654857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Requirement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898B7-9BCF-CC0C-F295-B77E4E481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28800"/>
            <a:ext cx="7543801" cy="4834035"/>
          </a:xfrm>
        </p:spPr>
        <p:txBody>
          <a:bodyPr>
            <a:normAutofit/>
          </a:bodyPr>
          <a:lstStyle/>
          <a:p>
            <a:r>
              <a:rPr lang="en-US" b="1" dirty="0"/>
              <a:t>Non-functional Requirements </a:t>
            </a:r>
            <a:r>
              <a:rPr lang="en-US" dirty="0"/>
              <a:t>(NFR)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Qualities of the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Types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/>
              <a:t>Quality attributes </a:t>
            </a:r>
            <a:r>
              <a:rPr lang="en-US" sz="1600" dirty="0"/>
              <a:t>(the “abilities”)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Performance – each request &lt; 100 </a:t>
            </a:r>
            <a:r>
              <a:rPr lang="en-US" sz="1600" dirty="0" err="1"/>
              <a:t>ms</a:t>
            </a:r>
            <a:endParaRPr lang="en-US" sz="1600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Scalability – at least 1000 concurrent users (be careful – what actions?)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Security – passwords are hashed &amp; salted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 err="1"/>
              <a:t>Deployability</a:t>
            </a:r>
            <a:r>
              <a:rPr lang="en-US" sz="1600" dirty="0"/>
              <a:t> – deployable on-premise &amp; to a cloud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Extensibility – new notification channels as plugins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/>
              <a:t>Business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Regulatory / compliance – GDPR, data retention, …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Internationalization (i18n)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76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AC067-2460-5D11-9394-35E535A7B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4DC52-638F-6318-B5C1-4A2C0198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Requirement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CD1B0-B9ED-63B5-EB56-5CD82B4E6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28800"/>
            <a:ext cx="8016241" cy="4023360"/>
          </a:xfrm>
        </p:spPr>
        <p:txBody>
          <a:bodyPr>
            <a:normAutofit/>
          </a:bodyPr>
          <a:lstStyle/>
          <a:p>
            <a:r>
              <a:rPr lang="en-US" b="1" dirty="0"/>
              <a:t>Constraints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Design decisions with </a:t>
            </a:r>
            <a:r>
              <a:rPr lang="en-US" sz="1800" b="1" dirty="0"/>
              <a:t>zero degrees of freedom</a:t>
            </a:r>
            <a:r>
              <a:rPr lang="en-US" sz="1800" dirty="0"/>
              <a:t>, e.g.</a:t>
            </a:r>
            <a:endParaRPr lang="en-US" sz="1800" b="1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SWEN-261 - Java &amp; Spring &amp; Angular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Company has an enterprise license for Oracle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Follow company’s SDLC processes</a:t>
            </a:r>
          </a:p>
          <a:p>
            <a:r>
              <a:rPr lang="en-US" b="1" dirty="0"/>
              <a:t>Constraints</a:t>
            </a:r>
            <a:r>
              <a:rPr lang="en-US" dirty="0"/>
              <a:t> vs </a:t>
            </a:r>
            <a:r>
              <a:rPr lang="en-US" b="1" dirty="0"/>
              <a:t>NFR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NFR – goal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Constraints – how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deployable on-premise &amp; to a cloud VS use Kubernetes (k8s)!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3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Quality Attribute(QA)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“A QA is a </a:t>
            </a:r>
            <a:r>
              <a:rPr lang="en-US" b="1" dirty="0">
                <a:solidFill>
                  <a:schemeClr val="tx1"/>
                </a:solidFill>
              </a:rPr>
              <a:t>measurable</a:t>
            </a:r>
            <a:r>
              <a:rPr lang="en-US" dirty="0">
                <a:solidFill>
                  <a:schemeClr val="tx1"/>
                </a:solidFill>
              </a:rPr>
              <a:t> or </a:t>
            </a:r>
            <a:r>
              <a:rPr lang="en-US" b="1" dirty="0">
                <a:solidFill>
                  <a:schemeClr val="tx1"/>
                </a:solidFill>
              </a:rPr>
              <a:t>testable</a:t>
            </a:r>
            <a:r>
              <a:rPr lang="en-US" dirty="0">
                <a:solidFill>
                  <a:schemeClr val="tx1"/>
                </a:solidFill>
              </a:rPr>
              <a:t> property of a system that is used to indicate </a:t>
            </a:r>
            <a:r>
              <a:rPr lang="en-US" b="1" dirty="0">
                <a:solidFill>
                  <a:schemeClr val="tx1"/>
                </a:solidFill>
              </a:rPr>
              <a:t>how well the system satisfies the needs</a:t>
            </a:r>
            <a:r>
              <a:rPr lang="en-US" dirty="0">
                <a:solidFill>
                  <a:schemeClr val="tx1"/>
                </a:solidFill>
              </a:rPr>
              <a:t> of its stakeholders.” </a:t>
            </a:r>
            <a:r>
              <a:rPr lang="en-US" sz="1700" dirty="0">
                <a:solidFill>
                  <a:schemeClr val="tx1"/>
                </a:solidFill>
              </a:rPr>
              <a:t>(SAiP p.63)</a:t>
            </a:r>
          </a:p>
          <a:p>
            <a:r>
              <a:rPr lang="en-US" dirty="0">
                <a:solidFill>
                  <a:schemeClr val="tx1"/>
                </a:solidFill>
              </a:rPr>
              <a:t>If a functional requirement is "when the user decides to change runtime preferences a change preferences dialog shall appear”: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b="1" dirty="0">
                <a:solidFill>
                  <a:schemeClr val="tx1"/>
                </a:solidFill>
              </a:rPr>
              <a:t>performance</a:t>
            </a:r>
            <a:r>
              <a:rPr lang="en-US" dirty="0">
                <a:solidFill>
                  <a:schemeClr val="tx1"/>
                </a:solidFill>
              </a:rPr>
              <a:t> QA might describe </a:t>
            </a:r>
            <a:r>
              <a:rPr lang="en-US" b="1" dirty="0">
                <a:solidFill>
                  <a:schemeClr val="tx1"/>
                </a:solidFill>
              </a:rPr>
              <a:t>how quickly</a:t>
            </a:r>
            <a:r>
              <a:rPr lang="en-US" dirty="0">
                <a:solidFill>
                  <a:schemeClr val="tx1"/>
                </a:solidFill>
              </a:rPr>
              <a:t> the dialog will appear;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an </a:t>
            </a:r>
            <a:r>
              <a:rPr lang="en-US" b="1" dirty="0">
                <a:solidFill>
                  <a:schemeClr val="tx1"/>
                </a:solidFill>
              </a:rPr>
              <a:t>availability</a:t>
            </a:r>
            <a:r>
              <a:rPr lang="en-US" dirty="0">
                <a:solidFill>
                  <a:schemeClr val="tx1"/>
                </a:solidFill>
              </a:rPr>
              <a:t> QA might describe </a:t>
            </a:r>
            <a:r>
              <a:rPr lang="en-US" b="1" dirty="0">
                <a:solidFill>
                  <a:schemeClr val="tx1"/>
                </a:solidFill>
              </a:rPr>
              <a:t>how often this function will fail</a:t>
            </a:r>
            <a:r>
              <a:rPr lang="en-US" dirty="0">
                <a:solidFill>
                  <a:schemeClr val="tx1"/>
                </a:solidFill>
              </a:rPr>
              <a:t>, and </a:t>
            </a:r>
            <a:r>
              <a:rPr lang="en-US" b="1" dirty="0">
                <a:solidFill>
                  <a:schemeClr val="tx1"/>
                </a:solidFill>
              </a:rPr>
              <a:t>how quickly it will be repaired</a:t>
            </a:r>
            <a:r>
              <a:rPr lang="en-US" dirty="0">
                <a:solidFill>
                  <a:schemeClr val="tx1"/>
                </a:solidFill>
              </a:rPr>
              <a:t>;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b="1" dirty="0">
                <a:solidFill>
                  <a:schemeClr val="tx1"/>
                </a:solidFill>
              </a:rPr>
              <a:t>usability</a:t>
            </a:r>
            <a:r>
              <a:rPr lang="en-US" dirty="0">
                <a:solidFill>
                  <a:schemeClr val="tx1"/>
                </a:solidFill>
              </a:rPr>
              <a:t> QA might describe how </a:t>
            </a:r>
            <a:r>
              <a:rPr lang="en-US" b="1" dirty="0">
                <a:solidFill>
                  <a:schemeClr val="tx1"/>
                </a:solidFill>
              </a:rPr>
              <a:t>easy</a:t>
            </a:r>
            <a:r>
              <a:rPr lang="en-US" dirty="0">
                <a:solidFill>
                  <a:schemeClr val="tx1"/>
                </a:solidFill>
              </a:rPr>
              <a:t> it is </a:t>
            </a:r>
            <a:r>
              <a:rPr lang="en-US" b="1" dirty="0">
                <a:solidFill>
                  <a:schemeClr val="tx1"/>
                </a:solidFill>
              </a:rPr>
              <a:t>to learn </a:t>
            </a:r>
            <a:r>
              <a:rPr lang="en-US" dirty="0">
                <a:solidFill>
                  <a:schemeClr val="tx1"/>
                </a:solidFill>
              </a:rPr>
              <a:t>this function.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5486401"/>
            <a:ext cx="8763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8000"/>
                </a:solidFill>
              </a:rPr>
              <a:t>Does functionality (FR) determine software architecture?</a:t>
            </a:r>
          </a:p>
        </p:txBody>
      </p:sp>
    </p:spTree>
    <p:extLst>
      <p:ext uri="{BB962C8B-B14F-4D97-AF65-F5344CB8AC3E}">
        <p14:creationId xmlns:p14="http://schemas.microsoft.com/office/powerpoint/2010/main" val="64527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8" y="152400"/>
            <a:ext cx="607028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Functionality and Architecture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7112000" cy="4122737"/>
          </a:xfrm>
        </p:spPr>
        <p:txBody>
          <a:bodyPr>
            <a:normAutofit/>
          </a:bodyPr>
          <a:lstStyle/>
          <a:p>
            <a:r>
              <a:rPr lang="en-US" b="1" dirty="0"/>
              <a:t>Functionality alone does not determine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There are various ways to implement the same functionality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Provide weather data to users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How would you design (in general)?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Monolithic?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Microservices?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Event-driven services?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So functional design doesn’t matter?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It can help, but does not determine</a:t>
            </a:r>
          </a:p>
          <a:p>
            <a:r>
              <a:rPr lang="en-US" b="1" dirty="0"/>
              <a:t>Functionality and quality attributes are orthogonal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Many ways to implement functionality with varying degrees of quality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8077200" y="152400"/>
            <a:ext cx="2362200" cy="1588532"/>
            <a:chOff x="6248400" y="304800"/>
            <a:chExt cx="2362200" cy="1588532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7696200" y="304800"/>
              <a:ext cx="0" cy="129540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>
              <a:off x="6858000" y="914400"/>
              <a:ext cx="1752600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</p:cxnSp>
        <p:sp>
          <p:nvSpPr>
            <p:cNvPr id="8" name="TextBox 7"/>
            <p:cNvSpPr txBox="1"/>
            <p:nvPr/>
          </p:nvSpPr>
          <p:spPr>
            <a:xfrm>
              <a:off x="6248400" y="762000"/>
              <a:ext cx="5977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QA’s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62800" y="1524000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Functions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719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Architecturally Significant Requirements (ASR)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28800"/>
            <a:ext cx="9936480" cy="44788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Systems should satisfy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Architecture must be designed to satisfy them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Architecture must also anticipate requirements not yet known — it must be adaptable to future change (</a:t>
            </a:r>
            <a:r>
              <a:rPr lang="en-US" sz="1900" b="1" dirty="0"/>
              <a:t>modifiability</a:t>
            </a:r>
            <a:r>
              <a:rPr lang="en-US" sz="1900" dirty="0"/>
              <a:t>)</a:t>
            </a:r>
          </a:p>
          <a:p>
            <a:r>
              <a:rPr lang="en-US" b="1" dirty="0"/>
              <a:t>Architecturally significant requirement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Will have a </a:t>
            </a:r>
            <a:r>
              <a:rPr lang="en-US" sz="1900" b="1" dirty="0"/>
              <a:t>significant effect </a:t>
            </a:r>
            <a:r>
              <a:rPr lang="en-US" sz="1900" dirty="0"/>
              <a:t>on the architecture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b="1" dirty="0"/>
              <a:t>Significant = high cost of change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User avatar changing VS support 10,000 transactions / sec – which one is significant?</a:t>
            </a:r>
          </a:p>
          <a:p>
            <a:r>
              <a:rPr lang="en-US" dirty="0"/>
              <a:t>How do we find ASRs?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Requirements!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Predominantly, but not exclusively, </a:t>
            </a:r>
            <a:r>
              <a:rPr lang="en-US" b="1" dirty="0"/>
              <a:t>Quality Attributes (QA)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99.99% availability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50ms response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ASRs aren't always QAs — e.g. GDPR is a business/compliance constraint with major architectural implications</a:t>
            </a:r>
          </a:p>
        </p:txBody>
      </p:sp>
    </p:spTree>
    <p:extLst>
      <p:ext uri="{BB962C8B-B14F-4D97-AF65-F5344CB8AC3E}">
        <p14:creationId xmlns:p14="http://schemas.microsoft.com/office/powerpoint/2010/main" val="174190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this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8229599" cy="42502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High-quality requirements may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Not exist, be incomplete, and/or be outdated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Focus on functionality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We don’t know details, how much time to build it?</a:t>
            </a:r>
          </a:p>
          <a:p>
            <a:pPr marL="0" indent="0">
              <a:buNone/>
            </a:pPr>
            <a:r>
              <a:rPr lang="en-US" b="1" dirty="0"/>
              <a:t>Quality attributes (ASRs) </a:t>
            </a:r>
            <a:r>
              <a:rPr lang="en-US" dirty="0"/>
              <a:t>may be too high level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“The system shall be modular”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“The system shall be </a:t>
            </a:r>
            <a:r>
              <a:rPr lang="en-US" b="1" dirty="0"/>
              <a:t>easy to use</a:t>
            </a:r>
            <a:r>
              <a:rPr lang="en-US" dirty="0"/>
              <a:t>”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“The system shall meet users’ performance expectations” ….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Too vague </a:t>
            </a:r>
            <a:r>
              <a:rPr lang="en-US" dirty="0">
                <a:sym typeface="Wingdings" panose="05000000000000000000" pitchFamily="2" charset="2"/>
              </a:rPr>
              <a:t> will lead to tears</a:t>
            </a:r>
          </a:p>
        </p:txBody>
      </p:sp>
    </p:spTree>
    <p:extLst>
      <p:ext uri="{BB962C8B-B14F-4D97-AF65-F5344CB8AC3E}">
        <p14:creationId xmlns:p14="http://schemas.microsoft.com/office/powerpoint/2010/main" val="2803174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8084F-6649-0263-D259-29780B342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84281-A90C-8EFE-FFF2-542444483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this hard?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DE315-5632-98B5-376F-A78285548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05000"/>
            <a:ext cx="8915400" cy="4174066"/>
          </a:xfrm>
        </p:spPr>
        <p:txBody>
          <a:bodyPr>
            <a:normAutofit/>
          </a:bodyPr>
          <a:lstStyle/>
          <a:p>
            <a:r>
              <a:rPr lang="en-US" b="1" dirty="0"/>
              <a:t>Requirements documents</a:t>
            </a:r>
            <a:r>
              <a:rPr lang="en-US" dirty="0"/>
              <a:t> </a:t>
            </a:r>
            <a:r>
              <a:rPr lang="en-US" b="1" dirty="0"/>
              <a:t>do not include everything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ASRs often derive from </a:t>
            </a:r>
            <a:r>
              <a:rPr lang="en-US" b="1" dirty="0"/>
              <a:t>business goals / roadmap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EU launch next year =&gt; i18n, data residency, multi-region, latency, </a:t>
            </a:r>
            <a:r>
              <a:rPr lang="en-US" sz="1800" dirty="0" err="1"/>
              <a:t>etc</a:t>
            </a:r>
            <a:endParaRPr lang="en-US" sz="1800" dirty="0"/>
          </a:p>
          <a:p>
            <a:r>
              <a:rPr lang="en-US" dirty="0"/>
              <a:t>An </a:t>
            </a:r>
            <a:r>
              <a:rPr lang="en-US" b="1" dirty="0"/>
              <a:t>architect can’t wait </a:t>
            </a:r>
            <a:r>
              <a:rPr lang="en-US" dirty="0"/>
              <a:t>for “finished”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Proactive</a:t>
            </a:r>
            <a:r>
              <a:rPr lang="en-US" dirty="0"/>
              <a:t>ly </a:t>
            </a:r>
            <a:r>
              <a:rPr lang="en-US" b="1" dirty="0"/>
              <a:t>interview</a:t>
            </a:r>
            <a:r>
              <a:rPr lang="en-US" dirty="0"/>
              <a:t> stakeholders (PO, IT, users, </a:t>
            </a:r>
            <a:r>
              <a:rPr lang="en-US" dirty="0" err="1"/>
              <a:t>etc</a:t>
            </a:r>
            <a:r>
              <a:rPr lang="en-US" dirty="0"/>
              <a:t>) but also ….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Suggest</a:t>
            </a:r>
            <a:r>
              <a:rPr lang="en-US" dirty="0"/>
              <a:t> relevant ASRs for discussion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System is down for 10 minutes daily – will take less time to build. Is that acceptable?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Transactions processed once per day – will cost less to build. is that fine?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Investigate options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en-US" sz="1800" dirty="0"/>
              <a:t>propose alternatives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en-US" sz="1800" dirty="0"/>
              <a:t>let stakeholders decide</a:t>
            </a:r>
          </a:p>
        </p:txBody>
      </p:sp>
    </p:spTree>
    <p:extLst>
      <p:ext uri="{BB962C8B-B14F-4D97-AF65-F5344CB8AC3E}">
        <p14:creationId xmlns:p14="http://schemas.microsoft.com/office/powerpoint/2010/main" val="185601830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5DB8D4C-AFD2-4B63-BC7A-F18E3F8EF4C0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b932a514-4023-4265-bac5-a0ae173ee01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14987</TotalTime>
  <Words>2863</Words>
  <Application>Microsoft Office PowerPoint</Application>
  <PresentationFormat>Widescreen</PresentationFormat>
  <Paragraphs>376</Paragraphs>
  <Slides>29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ＭＳ Ｐゴシック</vt:lpstr>
      <vt:lpstr>Aptos</vt:lpstr>
      <vt:lpstr>Arial</vt:lpstr>
      <vt:lpstr>Calibri</vt:lpstr>
      <vt:lpstr>Calibri Light</vt:lpstr>
      <vt:lpstr>Wingdings</vt:lpstr>
      <vt:lpstr>Retrospect</vt:lpstr>
      <vt:lpstr>Requirements and Architecture</vt:lpstr>
      <vt:lpstr>System Requirement Categories</vt:lpstr>
      <vt:lpstr>System Requirement Categories</vt:lpstr>
      <vt:lpstr>System Requirement Categories</vt:lpstr>
      <vt:lpstr>Quality Attribute(QA) Considerations</vt:lpstr>
      <vt:lpstr>Functionality and Architecture </vt:lpstr>
      <vt:lpstr>Architecturally Significant Requirements (ASR)</vt:lpstr>
      <vt:lpstr>Why is this hard?</vt:lpstr>
      <vt:lpstr>Why is this hard?</vt:lpstr>
      <vt:lpstr>Collaborative Model</vt:lpstr>
      <vt:lpstr>Characteristics of ASRs</vt:lpstr>
      <vt:lpstr>Characteristics of ASRs</vt:lpstr>
      <vt:lpstr>Recognizing ASRs</vt:lpstr>
      <vt:lpstr>Recognizing ASRs</vt:lpstr>
      <vt:lpstr>FR and NFR and QA  ASRs</vt:lpstr>
      <vt:lpstr>Business Goals May Drive ASRs</vt:lpstr>
      <vt:lpstr>Business Goals May Drive ASRs</vt:lpstr>
      <vt:lpstr>Business Qualities (System QAs)</vt:lpstr>
      <vt:lpstr>Business Qualities (System QAs)</vt:lpstr>
      <vt:lpstr>Architectural Qualities</vt:lpstr>
      <vt:lpstr>Architectural Qualities</vt:lpstr>
      <vt:lpstr>Traceability Matrix example</vt:lpstr>
      <vt:lpstr>Scenarios and Stories</vt:lpstr>
      <vt:lpstr>Use Cases</vt:lpstr>
      <vt:lpstr>Use Case Descriptions</vt:lpstr>
      <vt:lpstr>“Why Use Cases at All?”</vt:lpstr>
      <vt:lpstr>ATM Model: Withdraw Cash Use Case</vt:lpstr>
      <vt:lpstr>ATM Model: Withdraw Cash Use Case</vt:lpstr>
      <vt:lpstr>Conceptual Integrity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and Requirements</dc:title>
  <dc:creator>Robert Kuehl</dc:creator>
  <cp:lastModifiedBy>Christopher Wake</cp:lastModifiedBy>
  <cp:revision>160</cp:revision>
  <dcterms:created xsi:type="dcterms:W3CDTF">2013-07-01T16:14:41Z</dcterms:created>
  <dcterms:modified xsi:type="dcterms:W3CDTF">2026-05-25T11:59:53Z</dcterms:modified>
</cp:coreProperties>
</file>